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51206400" cy="384048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141"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61" autoAdjust="0"/>
    <p:restoredTop sz="93605" autoAdjust="0"/>
  </p:normalViewPr>
  <p:slideViewPr>
    <p:cSldViewPr snapToGrid="0" showGuides="1">
      <p:cViewPr varScale="1">
        <p:scale>
          <a:sx n="20" d="100"/>
          <a:sy n="20" d="100"/>
        </p:scale>
        <p:origin x="2154" y="96"/>
      </p:cViewPr>
      <p:guideLst>
        <p:guide orient="horz" pos="12141"/>
        <p:guide pos="16128"/>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76FF19C6-D3C8-4DBC-B6C6-F61EF6301926}" type="datetimeFigureOut">
              <a:rPr lang="tr-TR" smtClean="0"/>
              <a:t>4.06.2021</a:t>
            </a:fld>
            <a:endParaRPr lang="tr-TR"/>
          </a:p>
        </p:txBody>
      </p:sp>
      <p:sp>
        <p:nvSpPr>
          <p:cNvPr id="4" name="Slayt Görüntüsü Yer Tutucusu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5967CEC1-7DCB-431E-8B2F-25963F693405}" type="slidenum">
              <a:rPr lang="tr-TR" smtClean="0"/>
              <a:t>‹#›</a:t>
            </a:fld>
            <a:endParaRPr lang="tr-TR"/>
          </a:p>
        </p:txBody>
      </p:sp>
    </p:spTree>
    <p:extLst>
      <p:ext uri="{BB962C8B-B14F-4D97-AF65-F5344CB8AC3E}">
        <p14:creationId xmlns:p14="http://schemas.microsoft.com/office/powerpoint/2010/main" val="405915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247775" y="1279525"/>
            <a:ext cx="4603750" cy="34544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67CEC1-7DCB-431E-8B2F-25963F693405}" type="slidenum">
              <a:rPr lang="tr-TR" smtClean="0"/>
              <a:t>1</a:t>
            </a:fld>
            <a:endParaRPr lang="tr-TR"/>
          </a:p>
        </p:txBody>
      </p:sp>
    </p:spTree>
    <p:extLst>
      <p:ext uri="{BB962C8B-B14F-4D97-AF65-F5344CB8AC3E}">
        <p14:creationId xmlns:p14="http://schemas.microsoft.com/office/powerpoint/2010/main" val="106147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6285233"/>
            <a:ext cx="43525440" cy="13370560"/>
          </a:xfrm>
        </p:spPr>
        <p:txBody>
          <a:bodyPr anchor="b"/>
          <a:lstStyle>
            <a:lvl1pPr algn="ctr">
              <a:defRPr sz="33600"/>
            </a:lvl1pPr>
          </a:lstStyle>
          <a:p>
            <a:r>
              <a:rPr lang="tr-TR" smtClean="0"/>
              <a:t>Asıl başlık stili için tıklatın</a:t>
            </a:r>
            <a:endParaRPr lang="en-US" dirty="0"/>
          </a:p>
        </p:txBody>
      </p:sp>
      <p:sp>
        <p:nvSpPr>
          <p:cNvPr id="3" name="Subtitle 2"/>
          <p:cNvSpPr>
            <a:spLocks noGrp="1"/>
          </p:cNvSpPr>
          <p:nvPr>
            <p:ph type="subTitle" idx="1"/>
          </p:nvPr>
        </p:nvSpPr>
        <p:spPr>
          <a:xfrm>
            <a:off x="6400800" y="20171413"/>
            <a:ext cx="38404800" cy="9272267"/>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dirty="0"/>
          </a:p>
        </p:txBody>
      </p:sp>
    </p:spTree>
    <p:extLst>
      <p:ext uri="{BB962C8B-B14F-4D97-AF65-F5344CB8AC3E}">
        <p14:creationId xmlns:p14="http://schemas.microsoft.com/office/powerpoint/2010/main" val="2509661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dirty="0"/>
          </a:p>
        </p:txBody>
      </p:sp>
    </p:spTree>
    <p:extLst>
      <p:ext uri="{BB962C8B-B14F-4D97-AF65-F5344CB8AC3E}">
        <p14:creationId xmlns:p14="http://schemas.microsoft.com/office/powerpoint/2010/main" val="114890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044700"/>
            <a:ext cx="11041380" cy="3254629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3520443" y="2044700"/>
            <a:ext cx="32484060" cy="32546293"/>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dirty="0"/>
          </a:p>
        </p:txBody>
      </p:sp>
    </p:spTree>
    <p:extLst>
      <p:ext uri="{BB962C8B-B14F-4D97-AF65-F5344CB8AC3E}">
        <p14:creationId xmlns:p14="http://schemas.microsoft.com/office/powerpoint/2010/main" val="371048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dirty="0"/>
          </a:p>
        </p:txBody>
      </p:sp>
    </p:spTree>
    <p:extLst>
      <p:ext uri="{BB962C8B-B14F-4D97-AF65-F5344CB8AC3E}">
        <p14:creationId xmlns:p14="http://schemas.microsoft.com/office/powerpoint/2010/main" val="186952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493773" y="9574541"/>
            <a:ext cx="44165520" cy="15975327"/>
          </a:xfrm>
        </p:spPr>
        <p:txBody>
          <a:bodyPr anchor="b"/>
          <a:lstStyle>
            <a:lvl1pPr>
              <a:defRPr sz="33600"/>
            </a:lvl1pPr>
          </a:lstStyle>
          <a:p>
            <a:r>
              <a:rPr lang="tr-TR" smtClean="0"/>
              <a:t>Asıl başlık stili için tıklatın</a:t>
            </a:r>
            <a:endParaRPr lang="en-US" dirty="0"/>
          </a:p>
        </p:txBody>
      </p:sp>
      <p:sp>
        <p:nvSpPr>
          <p:cNvPr id="3" name="Text Placeholder 2"/>
          <p:cNvSpPr>
            <a:spLocks noGrp="1"/>
          </p:cNvSpPr>
          <p:nvPr>
            <p:ph type="body" idx="1"/>
          </p:nvPr>
        </p:nvSpPr>
        <p:spPr>
          <a:xfrm>
            <a:off x="3493773" y="25701001"/>
            <a:ext cx="44165520" cy="8401047"/>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dirty="0"/>
          </a:p>
        </p:txBody>
      </p:sp>
    </p:spTree>
    <p:extLst>
      <p:ext uri="{BB962C8B-B14F-4D97-AF65-F5344CB8AC3E}">
        <p14:creationId xmlns:p14="http://schemas.microsoft.com/office/powerpoint/2010/main" val="94616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3520440" y="10223500"/>
            <a:ext cx="21762720" cy="2436749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25923240" y="10223500"/>
            <a:ext cx="21762720" cy="2436749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02B7C35-BD45-4009-8414-B331CA31B834}" type="datetimeFigureOut">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dirty="0"/>
          </a:p>
        </p:txBody>
      </p:sp>
    </p:spTree>
    <p:extLst>
      <p:ext uri="{BB962C8B-B14F-4D97-AF65-F5344CB8AC3E}">
        <p14:creationId xmlns:p14="http://schemas.microsoft.com/office/powerpoint/2010/main" val="94709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3527110" y="2044708"/>
            <a:ext cx="44165520" cy="742315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3527115" y="9414513"/>
            <a:ext cx="21662704"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smtClean="0"/>
              <a:t>Asıl metin stillerini düzenle</a:t>
            </a:r>
          </a:p>
        </p:txBody>
      </p:sp>
      <p:sp>
        <p:nvSpPr>
          <p:cNvPr id="4" name="Content Placeholder 3"/>
          <p:cNvSpPr>
            <a:spLocks noGrp="1"/>
          </p:cNvSpPr>
          <p:nvPr>
            <p:ph sz="half" idx="2"/>
          </p:nvPr>
        </p:nvSpPr>
        <p:spPr>
          <a:xfrm>
            <a:off x="3527115" y="14028420"/>
            <a:ext cx="21662704" cy="2063369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25923243" y="9414513"/>
            <a:ext cx="21769390"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smtClean="0"/>
              <a:t>Asıl metin stillerini düzenle</a:t>
            </a:r>
          </a:p>
        </p:txBody>
      </p:sp>
      <p:sp>
        <p:nvSpPr>
          <p:cNvPr id="6" name="Content Placeholder 5"/>
          <p:cNvSpPr>
            <a:spLocks noGrp="1"/>
          </p:cNvSpPr>
          <p:nvPr>
            <p:ph sz="quarter" idx="4"/>
          </p:nvPr>
        </p:nvSpPr>
        <p:spPr>
          <a:xfrm>
            <a:off x="25923243" y="14028420"/>
            <a:ext cx="21769390" cy="2063369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02B7C35-BD45-4009-8414-B331CA31B834}" type="datetimeFigureOut">
              <a:rPr lang="en-US" smtClean="0"/>
              <a:t>6/4/2021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656D91-BD74-46A6-B6EF-84F494F3BF7D}" type="slidenum">
              <a:rPr lang="en-US" smtClean="0"/>
              <a:t>‹#›</a:t>
            </a:fld>
            <a:endParaRPr lang="en-US" dirty="0"/>
          </a:p>
        </p:txBody>
      </p:sp>
    </p:spTree>
    <p:extLst>
      <p:ext uri="{BB962C8B-B14F-4D97-AF65-F5344CB8AC3E}">
        <p14:creationId xmlns:p14="http://schemas.microsoft.com/office/powerpoint/2010/main" val="83180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02B7C35-BD45-4009-8414-B331CA31B834}" type="datetimeFigureOut">
              <a:rPr lang="en-US" smtClean="0"/>
              <a:t>6/4/2021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656D91-BD74-46A6-B6EF-84F494F3BF7D}" type="slidenum">
              <a:rPr lang="en-US" smtClean="0"/>
              <a:t>‹#›</a:t>
            </a:fld>
            <a:endParaRPr lang="en-US" dirty="0"/>
          </a:p>
        </p:txBody>
      </p:sp>
    </p:spTree>
    <p:extLst>
      <p:ext uri="{BB962C8B-B14F-4D97-AF65-F5344CB8AC3E}">
        <p14:creationId xmlns:p14="http://schemas.microsoft.com/office/powerpoint/2010/main" val="325470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B7C35-BD45-4009-8414-B331CA31B834}" type="datetimeFigureOut">
              <a:rPr lang="en-US" smtClean="0"/>
              <a:t>6/4/2021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656D91-BD74-46A6-B6EF-84F494F3BF7D}" type="slidenum">
              <a:rPr lang="en-US" smtClean="0"/>
              <a:t>‹#›</a:t>
            </a:fld>
            <a:endParaRPr lang="en-US" dirty="0"/>
          </a:p>
        </p:txBody>
      </p:sp>
    </p:spTree>
    <p:extLst>
      <p:ext uri="{BB962C8B-B14F-4D97-AF65-F5344CB8AC3E}">
        <p14:creationId xmlns:p14="http://schemas.microsoft.com/office/powerpoint/2010/main" val="356010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7" cy="8961120"/>
          </a:xfrm>
        </p:spPr>
        <p:txBody>
          <a:bodyPr anchor="b"/>
          <a:lstStyle>
            <a:lvl1pPr>
              <a:defRPr sz="17920"/>
            </a:lvl1pPr>
          </a:lstStyle>
          <a:p>
            <a:r>
              <a:rPr lang="tr-TR" smtClean="0"/>
              <a:t>Asıl başlık stili için tıklatın</a:t>
            </a:r>
            <a:endParaRPr lang="en-US" dirty="0"/>
          </a:p>
        </p:txBody>
      </p:sp>
      <p:sp>
        <p:nvSpPr>
          <p:cNvPr id="3" name="Content Placeholder 2"/>
          <p:cNvSpPr>
            <a:spLocks noGrp="1"/>
          </p:cNvSpPr>
          <p:nvPr>
            <p:ph idx="1"/>
          </p:nvPr>
        </p:nvSpPr>
        <p:spPr>
          <a:xfrm>
            <a:off x="21769390" y="5529588"/>
            <a:ext cx="25923240" cy="27292300"/>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527110"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dirty="0"/>
          </a:p>
        </p:txBody>
      </p:sp>
    </p:spTree>
    <p:extLst>
      <p:ext uri="{BB962C8B-B14F-4D97-AF65-F5344CB8AC3E}">
        <p14:creationId xmlns:p14="http://schemas.microsoft.com/office/powerpoint/2010/main" val="290695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7" cy="8961120"/>
          </a:xfrm>
        </p:spPr>
        <p:txBody>
          <a:bodyPr anchor="b"/>
          <a:lstStyle>
            <a:lvl1pPr>
              <a:defRPr sz="1792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1769390" y="5529588"/>
            <a:ext cx="25923240" cy="27292300"/>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527110"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dirty="0"/>
          </a:p>
        </p:txBody>
      </p:sp>
    </p:spTree>
    <p:extLst>
      <p:ext uri="{BB962C8B-B14F-4D97-AF65-F5344CB8AC3E}">
        <p14:creationId xmlns:p14="http://schemas.microsoft.com/office/powerpoint/2010/main" val="242269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044708"/>
            <a:ext cx="44165520" cy="742315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3520440" y="10223500"/>
            <a:ext cx="44165520" cy="2436749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520440" y="35595568"/>
            <a:ext cx="11521440" cy="2044700"/>
          </a:xfrm>
          <a:prstGeom prst="rect">
            <a:avLst/>
          </a:prstGeom>
        </p:spPr>
        <p:txBody>
          <a:bodyPr vert="horz" lIns="91440" tIns="45720" rIns="91440" bIns="45720" rtlCol="0" anchor="ctr"/>
          <a:lstStyle>
            <a:lvl1pPr algn="l">
              <a:defRPr sz="6720">
                <a:solidFill>
                  <a:schemeClr val="tx1">
                    <a:tint val="75000"/>
                  </a:schemeClr>
                </a:solidFill>
              </a:defRPr>
            </a:lvl1pPr>
          </a:lstStyle>
          <a:p>
            <a:fld id="{002B7C35-BD45-4009-8414-B331CA31B834}" type="datetimeFigureOut">
              <a:rPr lang="en-US" smtClean="0"/>
              <a:t>6/4/2021</a:t>
            </a:fld>
            <a:endParaRPr lang="en-US" dirty="0"/>
          </a:p>
        </p:txBody>
      </p:sp>
      <p:sp>
        <p:nvSpPr>
          <p:cNvPr id="5" name="Footer Placeholder 4"/>
          <p:cNvSpPr>
            <a:spLocks noGrp="1"/>
          </p:cNvSpPr>
          <p:nvPr>
            <p:ph type="ftr" sz="quarter" idx="3"/>
          </p:nvPr>
        </p:nvSpPr>
        <p:spPr>
          <a:xfrm>
            <a:off x="16962120" y="35595568"/>
            <a:ext cx="17282160" cy="2044700"/>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164520" y="35595568"/>
            <a:ext cx="11521440" cy="2044700"/>
          </a:xfrm>
          <a:prstGeom prst="rect">
            <a:avLst/>
          </a:prstGeom>
        </p:spPr>
        <p:txBody>
          <a:bodyPr vert="horz" lIns="91440" tIns="45720" rIns="91440" bIns="45720" rtlCol="0" anchor="ctr"/>
          <a:lstStyle>
            <a:lvl1pPr algn="r">
              <a:defRPr sz="6720">
                <a:solidFill>
                  <a:schemeClr val="tx1">
                    <a:tint val="75000"/>
                  </a:schemeClr>
                </a:solidFill>
              </a:defRPr>
            </a:lvl1pPr>
          </a:lstStyle>
          <a:p>
            <a:fld id="{45656D91-BD74-46A6-B6EF-84F494F3BF7D}" type="slidenum">
              <a:rPr lang="en-US" smtClean="0"/>
              <a:t>‹#›</a:t>
            </a:fld>
            <a:endParaRPr lang="en-US" dirty="0"/>
          </a:p>
        </p:txBody>
      </p:sp>
    </p:spTree>
    <p:extLst>
      <p:ext uri="{BB962C8B-B14F-4D97-AF65-F5344CB8AC3E}">
        <p14:creationId xmlns:p14="http://schemas.microsoft.com/office/powerpoint/2010/main" val="33477210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s://owasp.org/www-community/vulnerabilities/" TargetMode="External"/><Relationship Id="rId18" Type="http://schemas.openxmlformats.org/officeDocument/2006/relationships/image" Target="../media/image10.png"/><Relationship Id="rId26" Type="http://schemas.openxmlformats.org/officeDocument/2006/relationships/hyperlink" Target="https://kvkk.gov.tr/Icerik/5533/Kamuoyu-Duyurusu-Veri-Ihlali-Bildirimi-Zynga-Game-Ireland-Limited" TargetMode="External"/><Relationship Id="rId3" Type="http://schemas.openxmlformats.org/officeDocument/2006/relationships/image" Target="../media/image1.jpeg"/><Relationship Id="rId21" Type="http://schemas.openxmlformats.org/officeDocument/2006/relationships/image" Target="../media/image13.png"/><Relationship Id="rId34" Type="http://schemas.openxmlformats.org/officeDocument/2006/relationships/image" Target="../media/image23.png"/><Relationship Id="rId7" Type="http://schemas.openxmlformats.org/officeDocument/2006/relationships/image" Target="../media/image5.jpeg"/><Relationship Id="rId12" Type="http://schemas.openxmlformats.org/officeDocument/2006/relationships/image" Target="../media/image9.png"/><Relationship Id="rId17" Type="http://schemas.openxmlformats.org/officeDocument/2006/relationships/hyperlink" Target="https://www.researchgate.net/publication/290147189_Web_Vulnerability_Scanner_WVS_A_Tool_for_detecting_Web_Application_Vulnerabilities/fulltext/56981ed408aea2d74375e702/Web-Vulnerability-Scanner-WVS-A-Tool-for-detecting-Web-Application-Vulnerabilities.pdf" TargetMode="External"/><Relationship Id="rId25" Type="http://schemas.openxmlformats.org/officeDocument/2006/relationships/hyperlink" Target="https://kvkk.gov.tr/Icerik/6970/Kamuoyu-Duyurusu-Veri-Ihlali-Bildirimi-Eliptik-Yazilim-ve-Ticaret-AS-BtcTurk-" TargetMode="External"/><Relationship Id="rId33"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hyperlink" Target="https://medium.com/@thepen0411/web-crawling-tutorial-in-c-48d921ef956a" TargetMode="External"/><Relationship Id="rId20" Type="http://schemas.openxmlformats.org/officeDocument/2006/relationships/image" Target="../media/image12.png"/><Relationship Id="rId29"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8.png"/><Relationship Id="rId24" Type="http://schemas.openxmlformats.org/officeDocument/2006/relationships/hyperlink" Target="https://kvkk.gov.tr/Icerik/5322/Kamuoyu-Duyurusu-Veri-Ihlali-Bildirimi-" TargetMode="External"/><Relationship Id="rId32" Type="http://schemas.openxmlformats.org/officeDocument/2006/relationships/image" Target="../media/image21.png"/><Relationship Id="rId5" Type="http://schemas.openxmlformats.org/officeDocument/2006/relationships/image" Target="../media/image3.jpeg"/><Relationship Id="rId15" Type="http://schemas.openxmlformats.org/officeDocument/2006/relationships/hyperlink" Target="https://owasp.org/www-community/attacks/SQL_Injection" TargetMode="External"/><Relationship Id="rId23" Type="http://schemas.openxmlformats.org/officeDocument/2006/relationships/image" Target="../media/image15.png"/><Relationship Id="rId28" Type="http://schemas.openxmlformats.org/officeDocument/2006/relationships/image" Target="../media/image17.png"/><Relationship Id="rId36" Type="http://schemas.openxmlformats.org/officeDocument/2006/relationships/image" Target="../media/image25.jpg"/><Relationship Id="rId10" Type="http://schemas.openxmlformats.org/officeDocument/2006/relationships/image" Target="../media/image7.jpg"/><Relationship Id="rId19" Type="http://schemas.openxmlformats.org/officeDocument/2006/relationships/image" Target="../media/image11.png"/><Relationship Id="rId31" Type="http://schemas.openxmlformats.org/officeDocument/2006/relationships/image" Target="../media/image20.png"/><Relationship Id="rId4" Type="http://schemas.openxmlformats.org/officeDocument/2006/relationships/image" Target="../media/image2.jpeg"/><Relationship Id="rId9" Type="http://schemas.openxmlformats.org/officeDocument/2006/relationships/hyperlink" Target="https://isokys.maltepe.edu.tr/WebService/autocomplete.asmx" TargetMode="External"/><Relationship Id="rId14" Type="http://schemas.openxmlformats.org/officeDocument/2006/relationships/hyperlink" Target="https://owasp.org/www-community/xss-filter-evasion-cheatsheet" TargetMode="External"/><Relationship Id="rId22" Type="http://schemas.openxmlformats.org/officeDocument/2006/relationships/image" Target="../media/image14.png"/><Relationship Id="rId27" Type="http://schemas.openxmlformats.org/officeDocument/2006/relationships/image" Target="../media/image16.jpeg"/><Relationship Id="rId30" Type="http://schemas.openxmlformats.org/officeDocument/2006/relationships/image" Target="../media/image19.png"/><Relationship Id="rId3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0157369" y="2227900"/>
            <a:ext cx="7762559" cy="1315745"/>
          </a:xfrm>
          <a:prstGeom prst="rect">
            <a:avLst/>
          </a:prstGeom>
          <a:noFill/>
        </p:spPr>
        <p:txBody>
          <a:bodyPr wrap="square" rtlCol="0">
            <a:spAutoFit/>
          </a:bodyPr>
          <a:lstStyle/>
          <a:p>
            <a:pPr marL="135000" algn="ctr">
              <a:spcBef>
                <a:spcPts val="900"/>
              </a:spcBef>
              <a:spcAft>
                <a:spcPts val="900"/>
              </a:spcAft>
            </a:pPr>
            <a:r>
              <a:rPr lang="tr-TR" sz="3600" dirty="0"/>
              <a:t>Web Uygulaması Güvenlik Tarayıcısı</a:t>
            </a:r>
          </a:p>
          <a:p>
            <a:pPr marL="135000" algn="ctr">
              <a:spcBef>
                <a:spcPts val="900"/>
              </a:spcBef>
              <a:spcAft>
                <a:spcPts val="900"/>
              </a:spcAft>
            </a:pPr>
            <a:r>
              <a:rPr lang="tr-TR" sz="2850" i="1" dirty="0">
                <a:latin typeface="+mj-lt"/>
              </a:rPr>
              <a:t>Mehmet Rıdvan Albayrak – Ekber Ekşi</a:t>
            </a:r>
            <a:endParaRPr lang="en-US" sz="2850" i="1" dirty="0">
              <a:latin typeface="+mj-lt"/>
            </a:endParaRPr>
          </a:p>
        </p:txBody>
      </p:sp>
      <p:sp>
        <p:nvSpPr>
          <p:cNvPr id="5" name="Dikdörtgen 4"/>
          <p:cNvSpPr/>
          <p:nvPr/>
        </p:nvSpPr>
        <p:spPr>
          <a:xfrm>
            <a:off x="8354713" y="3995179"/>
            <a:ext cx="6667500" cy="4510997"/>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Dikdörtgen 6"/>
          <p:cNvSpPr/>
          <p:nvPr/>
        </p:nvSpPr>
        <p:spPr>
          <a:xfrm>
            <a:off x="8344010" y="9043982"/>
            <a:ext cx="6667500" cy="833187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ikdörtgen 9"/>
          <p:cNvSpPr/>
          <p:nvPr/>
        </p:nvSpPr>
        <p:spPr>
          <a:xfrm>
            <a:off x="8399174" y="18061370"/>
            <a:ext cx="6693938" cy="13677159"/>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Unvan 1"/>
          <p:cNvSpPr txBox="1">
            <a:spLocks/>
          </p:cNvSpPr>
          <p:nvPr/>
        </p:nvSpPr>
        <p:spPr>
          <a:xfrm>
            <a:off x="17091660" y="4324967"/>
            <a:ext cx="15598140" cy="4429125"/>
          </a:xfrm>
          <a:prstGeom prst="rect">
            <a:avLst/>
          </a:prstGeom>
        </p:spPr>
        <p:txBody>
          <a:bodyPr vert="horz" lIns="68580" tIns="34290" rIns="68580" bIns="34290" rtlCol="0" anchor="b">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endParaRPr lang="en-US" sz="3600" dirty="0"/>
          </a:p>
        </p:txBody>
      </p:sp>
      <p:sp>
        <p:nvSpPr>
          <p:cNvPr id="12" name="Dikdörtgen 11"/>
          <p:cNvSpPr/>
          <p:nvPr/>
        </p:nvSpPr>
        <p:spPr>
          <a:xfrm>
            <a:off x="17257444" y="3995179"/>
            <a:ext cx="15652282" cy="4587575"/>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Dikdörtgen 13"/>
          <p:cNvSpPr/>
          <p:nvPr/>
        </p:nvSpPr>
        <p:spPr>
          <a:xfrm>
            <a:off x="17257445" y="9043982"/>
            <a:ext cx="15621000" cy="22694549"/>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Dikdörtgen 15"/>
          <p:cNvSpPr/>
          <p:nvPr/>
        </p:nvSpPr>
        <p:spPr>
          <a:xfrm>
            <a:off x="35295262" y="3995179"/>
            <a:ext cx="6667500" cy="4587575"/>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Dikdörtgen 17"/>
          <p:cNvSpPr/>
          <p:nvPr/>
        </p:nvSpPr>
        <p:spPr>
          <a:xfrm>
            <a:off x="35289987" y="9040688"/>
            <a:ext cx="6644640" cy="9092117"/>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Dikdörtgen 19"/>
          <p:cNvSpPr/>
          <p:nvPr/>
        </p:nvSpPr>
        <p:spPr>
          <a:xfrm>
            <a:off x="35318700" y="18317411"/>
            <a:ext cx="6615927" cy="13421119"/>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Metin kutusu 22"/>
          <p:cNvSpPr txBox="1"/>
          <p:nvPr/>
        </p:nvSpPr>
        <p:spPr>
          <a:xfrm>
            <a:off x="17380281" y="4051625"/>
            <a:ext cx="15388578" cy="3785652"/>
          </a:xfrm>
          <a:prstGeom prst="rect">
            <a:avLst/>
          </a:prstGeom>
          <a:noFill/>
        </p:spPr>
        <p:txBody>
          <a:bodyPr wrap="square" rtlCol="0">
            <a:spAutoFit/>
          </a:bodyPr>
          <a:lstStyle/>
          <a:p>
            <a:r>
              <a:rPr lang="tr-TR" sz="2400" dirty="0"/>
              <a:t> </a:t>
            </a:r>
            <a:r>
              <a:rPr lang="tr-TR" sz="2400" dirty="0">
                <a:solidFill>
                  <a:srgbClr val="FF0000"/>
                </a:solidFill>
              </a:rPr>
              <a:t>MAUSEC</a:t>
            </a:r>
            <a:r>
              <a:rPr lang="tr-TR" sz="2400" dirty="0"/>
              <a:t> </a:t>
            </a:r>
            <a:r>
              <a:rPr lang="en-US" sz="2400" dirty="0"/>
              <a:t>Web Uygulaması Güvenlik Tarayıcısı, web uygulamaları üzerinde ki hataları ve zafiyetleri tespit </a:t>
            </a:r>
            <a:endParaRPr lang="tr-TR" sz="2400" dirty="0"/>
          </a:p>
          <a:p>
            <a:r>
              <a:rPr lang="en-US" sz="2400" dirty="0"/>
              <a:t>ederek, söz konusu güvenlik açıklıklarının kötü niyetli kişiler tarafından istismar edilmesini önlemek ve sistemleri daha güvenli hale getirmek maksadıyla geliştirilecektir. Bilgi güvenliği alanında yaptığınız yatırımların ne ölçüde başarılı olduğunu veya ne derecede doğru yapılandırıldığını görmeniz açısından web uygulaması güvenlik testleri hayati önem taşımaktadır.</a:t>
            </a:r>
            <a:r>
              <a:rPr lang="tr-TR" sz="2400" dirty="0"/>
              <a:t> </a:t>
            </a:r>
            <a:endParaRPr lang="tr-TR" sz="2400" dirty="0" smtClean="0"/>
          </a:p>
          <a:p>
            <a:endParaRPr lang="tr-TR" sz="2400" dirty="0"/>
          </a:p>
          <a:p>
            <a:r>
              <a:rPr lang="en-US" sz="2400" dirty="0" smtClean="0"/>
              <a:t>Ülkemizde </a:t>
            </a:r>
            <a:r>
              <a:rPr lang="en-US" sz="2400" dirty="0"/>
              <a:t>kısa bir süre önce uygulanmasına geçilen 6698 sayılı Kişisel Verilerin Korunması Kanunu çerçevesinde işletmelerin düzenli olarak güvenlik testlerini yaptırması ve sonuçlarını değerlendirerek gerekli önlemlerin alınmasının sağlanması zorunlu tutulmaktadır. Bilgi sistemlerine yönelik saldırı yöntem ve araçları hızla yayılıyor, farklı motivasyonlara sahip çok sayıda kişi tarafından öğreniliyor.Böyle bir dünyada sırf heyecan olsun diye hedef alınmanız </a:t>
            </a:r>
            <a:r>
              <a:rPr lang="en-US" sz="2400" i="1" dirty="0"/>
              <a:t>olası.Hele</a:t>
            </a:r>
            <a:r>
              <a:rPr lang="en-US" sz="2400" dirty="0"/>
              <a:t> bir de bireysel müşteriye hizmet veren ve marka bilinirliği yüksek olan bir kurumsanız bu ihtimal çok daha artıyor. </a:t>
            </a:r>
            <a:endParaRPr lang="tr-TR" sz="2400" dirty="0"/>
          </a:p>
        </p:txBody>
      </p:sp>
      <p:sp>
        <p:nvSpPr>
          <p:cNvPr id="22" name="Metin kutusu 21"/>
          <p:cNvSpPr txBox="1"/>
          <p:nvPr/>
        </p:nvSpPr>
        <p:spPr>
          <a:xfrm>
            <a:off x="33038166" y="1683959"/>
            <a:ext cx="11276002" cy="1631216"/>
          </a:xfrm>
          <a:prstGeom prst="rect">
            <a:avLst/>
          </a:prstGeom>
          <a:noFill/>
        </p:spPr>
        <p:txBody>
          <a:bodyPr wrap="square" rtlCol="0">
            <a:spAutoFit/>
          </a:bodyPr>
          <a:lstStyle/>
          <a:p>
            <a:pPr algn="ctr"/>
            <a:r>
              <a:rPr lang="tr-TR" sz="5000" dirty="0"/>
              <a:t> Yazılım Mühendisliği </a:t>
            </a:r>
          </a:p>
          <a:p>
            <a:pPr algn="ctr"/>
            <a:r>
              <a:rPr lang="tr-TR" sz="5000" dirty="0" smtClean="0"/>
              <a:t>2020-2021 </a:t>
            </a:r>
            <a:r>
              <a:rPr lang="tr-TR" sz="5000" dirty="0"/>
              <a:t>Bitirme Projesi </a:t>
            </a:r>
            <a:endParaRPr lang="en-US" sz="5000" dirty="0"/>
          </a:p>
        </p:txBody>
      </p:sp>
      <p:pic>
        <p:nvPicPr>
          <p:cNvPr id="24" name="Resim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59057" y="9362349"/>
            <a:ext cx="4860000" cy="2400393"/>
          </a:xfrm>
          <a:prstGeom prst="rect">
            <a:avLst/>
          </a:prstGeom>
        </p:spPr>
      </p:pic>
      <p:pic>
        <p:nvPicPr>
          <p:cNvPr id="31" name="Resim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12774" y="12030978"/>
            <a:ext cx="4860000" cy="2954743"/>
          </a:xfrm>
          <a:prstGeom prst="rect">
            <a:avLst/>
          </a:prstGeom>
        </p:spPr>
      </p:pic>
      <p:pic>
        <p:nvPicPr>
          <p:cNvPr id="32" name="Resim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59057" y="15232898"/>
            <a:ext cx="4860000" cy="3192290"/>
          </a:xfrm>
          <a:prstGeom prst="rect">
            <a:avLst/>
          </a:prstGeom>
        </p:spPr>
      </p:pic>
      <p:pic>
        <p:nvPicPr>
          <p:cNvPr id="33" name="Resim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59057" y="18698789"/>
            <a:ext cx="4860000" cy="2954742"/>
          </a:xfrm>
          <a:prstGeom prst="rect">
            <a:avLst/>
          </a:prstGeom>
        </p:spPr>
      </p:pic>
      <p:pic>
        <p:nvPicPr>
          <p:cNvPr id="34" name="Resim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59057" y="21894223"/>
            <a:ext cx="4860000" cy="2873499"/>
          </a:xfrm>
          <a:prstGeom prst="rect">
            <a:avLst/>
          </a:prstGeom>
        </p:spPr>
      </p:pic>
      <p:pic>
        <p:nvPicPr>
          <p:cNvPr id="35" name="Resim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59057" y="25038202"/>
            <a:ext cx="4860000" cy="2957765"/>
          </a:xfrm>
          <a:prstGeom prst="rect">
            <a:avLst/>
          </a:prstGeom>
        </p:spPr>
      </p:pic>
      <p:sp>
        <p:nvSpPr>
          <p:cNvPr id="37" name="Metin kutusu 36"/>
          <p:cNvSpPr txBox="1"/>
          <p:nvPr/>
        </p:nvSpPr>
        <p:spPr>
          <a:xfrm>
            <a:off x="22500203" y="9574207"/>
            <a:ext cx="9547784" cy="2092881"/>
          </a:xfrm>
          <a:prstGeom prst="rect">
            <a:avLst/>
          </a:prstGeom>
          <a:noFill/>
        </p:spPr>
        <p:txBody>
          <a:bodyPr wrap="square" rtlCol="0">
            <a:spAutoFit/>
          </a:bodyPr>
          <a:lstStyle/>
          <a:p>
            <a:pPr lvl="0"/>
            <a:r>
              <a:rPr lang="en-US" sz="2600" b="1" dirty="0"/>
              <a:t>Web Crawl</a:t>
            </a:r>
            <a:r>
              <a:rPr lang="en-US" sz="2600" dirty="0"/>
              <a:t>, verilen url(örn;https://www.maltepe.edu.tr) içerisinde bağlantı(örn;index.php,haberler.php vb.), </a:t>
            </a:r>
            <a:r>
              <a:rPr lang="en-US" sz="2600" b="1" dirty="0"/>
              <a:t>get, post, put</a:t>
            </a:r>
            <a:r>
              <a:rPr lang="en-US" sz="2600" dirty="0"/>
              <a:t> gibi istekleri,http header, http request ve response bilgileri, dosya üzerinde ki parametreler(örn; sayfaid,haberid vb.) ve Form sayfaları(örn; Giriş Sayfası,Ziyaretçi defteri vb.) gibi bilgileri toplar.</a:t>
            </a:r>
            <a:endParaRPr lang="tr-TR" sz="2600" dirty="0"/>
          </a:p>
        </p:txBody>
      </p:sp>
      <p:sp>
        <p:nvSpPr>
          <p:cNvPr id="39" name="Metin kutusu 38"/>
          <p:cNvSpPr txBox="1"/>
          <p:nvPr/>
        </p:nvSpPr>
        <p:spPr>
          <a:xfrm>
            <a:off x="22500203" y="12470400"/>
            <a:ext cx="9547784" cy="1692771"/>
          </a:xfrm>
          <a:prstGeom prst="rect">
            <a:avLst/>
          </a:prstGeom>
          <a:noFill/>
        </p:spPr>
        <p:txBody>
          <a:bodyPr wrap="square" rtlCol="0">
            <a:spAutoFit/>
          </a:bodyPr>
          <a:lstStyle/>
          <a:p>
            <a:pPr lvl="0"/>
            <a:r>
              <a:rPr lang="en-US" sz="2600" b="1" dirty="0"/>
              <a:t>Application Security Scanner</a:t>
            </a:r>
            <a:r>
              <a:rPr lang="en-US" sz="2600" dirty="0"/>
              <a:t>, web crawl modülünün elde ettiği sayfa, form ve parametre gibi verilerde SQL Injection, XSS(Cross Site Scripting), XXE(Xml External Entity Injection), RCE(Remote Code Execution) vb. zafiyetlerin taramasını gerçekleştirecektir.</a:t>
            </a:r>
            <a:endParaRPr lang="tr-TR" sz="2600" dirty="0"/>
          </a:p>
        </p:txBody>
      </p:sp>
      <p:sp>
        <p:nvSpPr>
          <p:cNvPr id="41" name="Metin kutusu 40"/>
          <p:cNvSpPr txBox="1"/>
          <p:nvPr/>
        </p:nvSpPr>
        <p:spPr>
          <a:xfrm>
            <a:off x="22604978" y="15753039"/>
            <a:ext cx="9547784" cy="2092881"/>
          </a:xfrm>
          <a:prstGeom prst="rect">
            <a:avLst/>
          </a:prstGeom>
          <a:noFill/>
        </p:spPr>
        <p:txBody>
          <a:bodyPr wrap="square" rtlCol="0">
            <a:spAutoFit/>
          </a:bodyPr>
          <a:lstStyle/>
          <a:p>
            <a:pPr lvl="0"/>
            <a:r>
              <a:rPr lang="en-US" sz="2600" b="1" dirty="0"/>
              <a:t>Web Services Security Scanner</a:t>
            </a:r>
            <a:r>
              <a:rPr lang="en-US" sz="2600" dirty="0"/>
              <a:t>, verilen web servis url(örn; </a:t>
            </a:r>
            <a:r>
              <a:rPr lang="en-US" sz="2600" u="sng" dirty="0">
                <a:hlinkClick r:id="rId9"/>
              </a:rPr>
              <a:t>https://isokys.maltepe.edu.tr/WebService/autocomplete.asmx</a:t>
            </a:r>
            <a:r>
              <a:rPr lang="en-US" sz="2600" dirty="0"/>
              <a:t>) üzerinde SQL </a:t>
            </a:r>
            <a:r>
              <a:rPr lang="en-US" sz="2600" dirty="0" smtClean="0"/>
              <a:t>Injection</a:t>
            </a:r>
            <a:r>
              <a:rPr lang="en-US" sz="2600" dirty="0"/>
              <a:t>, XSS(Cross Site Scripting), XXE(Xml External Entity Injection), RCE(Remote Code Execution) vb. zafiyetlerin taramasını gerçekleştirecektir.</a:t>
            </a:r>
            <a:endParaRPr lang="tr-TR" sz="2600" dirty="0"/>
          </a:p>
        </p:txBody>
      </p:sp>
      <p:sp>
        <p:nvSpPr>
          <p:cNvPr id="42" name="Metin kutusu 41"/>
          <p:cNvSpPr txBox="1"/>
          <p:nvPr/>
        </p:nvSpPr>
        <p:spPr>
          <a:xfrm>
            <a:off x="22531523" y="18968853"/>
            <a:ext cx="9694694" cy="2092881"/>
          </a:xfrm>
          <a:prstGeom prst="rect">
            <a:avLst/>
          </a:prstGeom>
          <a:noFill/>
        </p:spPr>
        <p:txBody>
          <a:bodyPr wrap="square" rtlCol="0">
            <a:spAutoFit/>
          </a:bodyPr>
          <a:lstStyle/>
          <a:p>
            <a:pPr lvl="0"/>
            <a:r>
              <a:rPr lang="en-US" sz="2600" b="1" dirty="0"/>
              <a:t>Reverse Server Lookup</a:t>
            </a:r>
            <a:r>
              <a:rPr lang="en-US" sz="2600" dirty="0"/>
              <a:t>, verilen web sitesinin ip aralığını kontrol eder.Tespit ettiği ve içerisinde web sitesi barındıran ip adreslerini listeler. Bu ip aralığında ki web siteler  subdomainde olduğu gibi aynı veritabanı sunucusunu kullanan sistemler olabilir bu sistemlerde doğacak bir güvenlik zafiyeti tümünü etkileyebilir.</a:t>
            </a:r>
            <a:endParaRPr lang="tr-TR" sz="2600" dirty="0"/>
          </a:p>
        </p:txBody>
      </p:sp>
      <p:sp>
        <p:nvSpPr>
          <p:cNvPr id="43" name="Metin kutusu 42"/>
          <p:cNvSpPr txBox="1"/>
          <p:nvPr/>
        </p:nvSpPr>
        <p:spPr>
          <a:xfrm>
            <a:off x="22500203" y="21894223"/>
            <a:ext cx="9547784" cy="2492990"/>
          </a:xfrm>
          <a:prstGeom prst="rect">
            <a:avLst/>
          </a:prstGeom>
          <a:noFill/>
        </p:spPr>
        <p:txBody>
          <a:bodyPr wrap="square" rtlCol="0">
            <a:spAutoFit/>
          </a:bodyPr>
          <a:lstStyle/>
          <a:p>
            <a:pPr lvl="0"/>
            <a:r>
              <a:rPr lang="en-US" sz="2600" b="1" dirty="0"/>
              <a:t>Subdomain Scanner</a:t>
            </a:r>
            <a:r>
              <a:rPr lang="en-US" sz="2600" dirty="0"/>
              <a:t>, subdomainler ana domain altında farklı ya da aynı name server'larda barındırılan alt alan adlarıdır.Bu alan adları genelde aynı sunucuda tutulur ve aynı veritabanı sunucusunu kullanır subdomainlerden birinde bulunan güvenlik zafiyeti tümünü risk altına sokabileceği için önem taşır.Bu modül bu alan adlarını tespit edip listeyecektir.</a:t>
            </a:r>
            <a:endParaRPr lang="tr-TR" sz="2600" dirty="0"/>
          </a:p>
        </p:txBody>
      </p:sp>
      <p:sp>
        <p:nvSpPr>
          <p:cNvPr id="44" name="Metin kutusu 43"/>
          <p:cNvSpPr txBox="1"/>
          <p:nvPr/>
        </p:nvSpPr>
        <p:spPr>
          <a:xfrm>
            <a:off x="22604978" y="25432637"/>
            <a:ext cx="9694694" cy="1292662"/>
          </a:xfrm>
          <a:prstGeom prst="rect">
            <a:avLst/>
          </a:prstGeom>
          <a:noFill/>
        </p:spPr>
        <p:txBody>
          <a:bodyPr wrap="square" rtlCol="0">
            <a:spAutoFit/>
          </a:bodyPr>
          <a:lstStyle/>
          <a:p>
            <a:pPr lvl="0"/>
            <a:r>
              <a:rPr lang="en-US" sz="2600" b="1" dirty="0"/>
              <a:t>Aunthentication Tester</a:t>
            </a:r>
            <a:r>
              <a:rPr lang="en-US" sz="2600" dirty="0"/>
              <a:t>, bu modül şifre ile korunan sayfa ve içeriklere basit kullanıcı adı ve şifre seçimi yapılıp yapılmadığını verilen kullanıcı ve şifre listesini deneyerek test eder.</a:t>
            </a:r>
            <a:endParaRPr lang="tr-TR" sz="2600" dirty="0"/>
          </a:p>
        </p:txBody>
      </p:sp>
      <p:pic>
        <p:nvPicPr>
          <p:cNvPr id="45" name="Resim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459057" y="28266447"/>
            <a:ext cx="4860000" cy="3016517"/>
          </a:xfrm>
          <a:prstGeom prst="rect">
            <a:avLst/>
          </a:prstGeom>
        </p:spPr>
      </p:pic>
      <p:sp>
        <p:nvSpPr>
          <p:cNvPr id="46" name="Metin kutusu 45"/>
          <p:cNvSpPr txBox="1"/>
          <p:nvPr/>
        </p:nvSpPr>
        <p:spPr>
          <a:xfrm>
            <a:off x="22604978" y="28531111"/>
            <a:ext cx="9929813" cy="492443"/>
          </a:xfrm>
          <a:prstGeom prst="rect">
            <a:avLst/>
          </a:prstGeom>
          <a:noFill/>
        </p:spPr>
        <p:txBody>
          <a:bodyPr wrap="square" rtlCol="0">
            <a:spAutoFit/>
          </a:bodyPr>
          <a:lstStyle/>
          <a:p>
            <a:r>
              <a:rPr lang="tr-TR" sz="2600" b="1" dirty="0"/>
              <a:t>Reporter</a:t>
            </a:r>
            <a:r>
              <a:rPr lang="tr-TR" sz="2600" dirty="0"/>
              <a:t>, Daha önceside yapınlan test ve aramaların listelendiği kısım</a:t>
            </a:r>
            <a:r>
              <a:rPr lang="tr-TR" sz="2400" dirty="0"/>
              <a:t>.</a:t>
            </a:r>
          </a:p>
        </p:txBody>
      </p:sp>
      <p:sp>
        <p:nvSpPr>
          <p:cNvPr id="55" name="Metin kutusu 54"/>
          <p:cNvSpPr txBox="1"/>
          <p:nvPr/>
        </p:nvSpPr>
        <p:spPr>
          <a:xfrm>
            <a:off x="8467422" y="4625012"/>
            <a:ext cx="6233160" cy="3631763"/>
          </a:xfrm>
          <a:prstGeom prst="rect">
            <a:avLst/>
          </a:prstGeom>
          <a:noFill/>
        </p:spPr>
        <p:txBody>
          <a:bodyPr wrap="square" rtlCol="0">
            <a:spAutoFit/>
          </a:bodyPr>
          <a:lstStyle/>
          <a:p>
            <a:endParaRPr lang="tr-TR" sz="1150" dirty="0"/>
          </a:p>
          <a:p>
            <a:endParaRPr lang="tr-TR" sz="1150" dirty="0"/>
          </a:p>
          <a:p>
            <a:endParaRPr lang="tr-TR" sz="1150" dirty="0"/>
          </a:p>
          <a:p>
            <a:endParaRPr lang="tr-TR" sz="1150" dirty="0"/>
          </a:p>
          <a:p>
            <a:endParaRPr lang="tr-TR" sz="1150" dirty="0"/>
          </a:p>
          <a:p>
            <a:endParaRPr lang="tr-TR" sz="1150" dirty="0"/>
          </a:p>
          <a:p>
            <a:endParaRPr lang="tr-TR" sz="1150" dirty="0"/>
          </a:p>
          <a:p>
            <a:endParaRPr lang="tr-TR" sz="1150" dirty="0"/>
          </a:p>
          <a:p>
            <a:endParaRPr lang="tr-TR" sz="1150" dirty="0"/>
          </a:p>
          <a:p>
            <a:endParaRPr lang="tr-TR" sz="1150" dirty="0"/>
          </a:p>
          <a:p>
            <a:endParaRPr lang="tr-TR" sz="1150" dirty="0"/>
          </a:p>
          <a:p>
            <a:r>
              <a:rPr lang="tr-TR" sz="1150" dirty="0"/>
              <a:t>Yukarıda ki süreç modellemesinde görüldüğü üzere özetle geliştirdiğimiz ürünün yaptığı hedef web uygulamasının geliştirildiği dil ya da teknolojiye bakmaksızın, platformdan bağımsız bir şekilde ilgili uygulamayı taradıktan sonra web uygulamasında ki parametreler, şifre ile korunan sayfalar gibi olası tüm saldırı giriş noktalarını tespit eder. Bu aşama tamamlandıktan sonra güvenlik tarayıcısı  istemci tarafında bulunan komut dosyalarındaki bağlantılar vb. dahil olmak üzere keşfettiği her bağlantıya erişir. Tarama aşamasında tarayıcı güvenlik zafiyetlerini test etmek için yazılıma tanımlanan güvenlik açıklarını taklit eden</a:t>
            </a:r>
            <a:r>
              <a:rPr lang="tr-TR" sz="1150" b="1" dirty="0"/>
              <a:t> </a:t>
            </a:r>
            <a:r>
              <a:rPr lang="tr-TR" sz="1150" dirty="0"/>
              <a:t>yükler içeren özel hazırlanmış HTTP istekleri gönderir. Hedef sistemin bu isteklere verdiği cevapları analiz eden tarayıcı güvenlik zafiyetinin olduğuna karar verdiği aşamada durumu detayları ile birlikte raporlar.</a:t>
            </a:r>
          </a:p>
        </p:txBody>
      </p:sp>
      <p:sp>
        <p:nvSpPr>
          <p:cNvPr id="58" name="Metin kutusu 57"/>
          <p:cNvSpPr txBox="1"/>
          <p:nvPr/>
        </p:nvSpPr>
        <p:spPr>
          <a:xfrm>
            <a:off x="35361333" y="4453113"/>
            <a:ext cx="6556816" cy="2923877"/>
          </a:xfrm>
          <a:prstGeom prst="rect">
            <a:avLst/>
          </a:prstGeom>
          <a:noFill/>
        </p:spPr>
        <p:txBody>
          <a:bodyPr wrap="square" rtlCol="0">
            <a:spAutoFit/>
          </a:bodyPr>
          <a:lstStyle/>
          <a:p>
            <a:endParaRPr lang="tr-TR" sz="1150" dirty="0" smtClean="0"/>
          </a:p>
          <a:p>
            <a:r>
              <a:rPr lang="tr-TR" sz="1150" dirty="0" smtClean="0"/>
              <a:t>Güvenlik </a:t>
            </a:r>
            <a:r>
              <a:rPr lang="tr-TR" sz="1150" dirty="0"/>
              <a:t>açığı taramalarında tehdit ortamı ve teknolojik ortam değişmeye devam ettiği için "bir kez yap" zihniyeti kesinlikte doğru önerilmez. Web uygulamalarında ki güvenlik zafiyetlerinin tespit edilmesi aşamasında otomatize araçlarla gerçekleştirilen analizler vakitten tasarruf sağlar iken aynı zaman da güncel zafiyetler ve uygulama çatılarına uyumluluk gibi yeni platformlardaki zafiyetlerin tespit edilmesinde, söz konusu otomatize yazılıma yapılan güncellemeler ile birlikte sürekli ve güncel kalabilen bir başarı sağlıyor.</a:t>
            </a:r>
          </a:p>
          <a:p>
            <a:endParaRPr lang="tr-TR" sz="1150" dirty="0"/>
          </a:p>
          <a:p>
            <a:r>
              <a:rPr lang="tr-TR" sz="1150" dirty="0"/>
              <a:t>Kodlama aşamasında geliştirdiğimiz otomatize yazılım ile birlikte bu yazılımın tespit ettiği zafiyetleri doğrulama ve eksiklerinin belirlenmesi için yapılan testlerde otomatize yazılım ile yapılan güvenlik testi manuel yapılan güvenlik testine oranla daha fazla zafiyet tespit etmiştir ve fakat  manuel testlerin bazı zafiyetleri tespit etme aşamasında mutlaka gerektiği görülmüştür. Aynı şekilde otomatize yazılımın da tespit ettiği bazı zafiyetler manuel yöntemde tespit edilememiştir.  Her iki yönteminde birbirlerinin bulduğu zafiyetleri tespit etmesinin yanında birbirlerinin bulamadığı zafiyetleri de tespit ettikleri gözlemlenmiştir. Bu sebeple iki yöntemden birlikte kullanıldığında en iyi sonucu vereceği düşünülmüştür.</a:t>
            </a:r>
          </a:p>
          <a:p>
            <a:endParaRPr lang="tr-TR" sz="1150" dirty="0"/>
          </a:p>
          <a:p>
            <a:endParaRPr lang="tr-TR" sz="1150" dirty="0"/>
          </a:p>
        </p:txBody>
      </p:sp>
      <p:sp>
        <p:nvSpPr>
          <p:cNvPr id="61" name="Metin kutusu 60"/>
          <p:cNvSpPr txBox="1"/>
          <p:nvPr/>
        </p:nvSpPr>
        <p:spPr>
          <a:xfrm>
            <a:off x="35447107" y="9713502"/>
            <a:ext cx="6380796" cy="977191"/>
          </a:xfrm>
          <a:prstGeom prst="rect">
            <a:avLst/>
          </a:prstGeom>
          <a:noFill/>
        </p:spPr>
        <p:txBody>
          <a:bodyPr wrap="square" rtlCol="0">
            <a:spAutoFit/>
          </a:bodyPr>
          <a:lstStyle/>
          <a:p>
            <a:pPr algn="just"/>
            <a:r>
              <a:rPr lang="tr-TR" sz="1150" dirty="0"/>
              <a:t>False-Positive(Yanlış Pozitif) aslında olmayan bir güvenlik zafiyeti alarmı fazladan çalışmanın maliyeti ve hayal kırıklığının yanı sıra, bu, gerçek güvenlik açıklarını çözme süresini artırır ve üretim uygulamalarını kesinlikle gerekenden daha uzun süre savunmasız bırakır. Aşağıda gerçek bir güvenlik zafiyetinin tespiti sonra ve </a:t>
            </a:r>
            <a:r>
              <a:rPr lang="tr-TR" sz="1150" b="1" dirty="0"/>
              <a:t>false-positive</a:t>
            </a:r>
            <a:r>
              <a:rPr lang="tr-TR" sz="1150" dirty="0"/>
              <a:t> olarak bildirilen bir güvenlik zafiyetinin süreç modellemelerini görebilirsiniz.</a:t>
            </a:r>
          </a:p>
          <a:p>
            <a:pPr algn="just"/>
            <a:endParaRPr lang="tr-TR" sz="1150" dirty="0"/>
          </a:p>
        </p:txBody>
      </p:sp>
      <p:pic>
        <p:nvPicPr>
          <p:cNvPr id="62" name="Resim 6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30342" y="13647702"/>
            <a:ext cx="4532300" cy="1792294"/>
          </a:xfrm>
          <a:prstGeom prst="rect">
            <a:avLst/>
          </a:prstGeom>
        </p:spPr>
      </p:pic>
      <p:sp>
        <p:nvSpPr>
          <p:cNvPr id="63" name="Metin kutusu 62"/>
          <p:cNvSpPr txBox="1"/>
          <p:nvPr/>
        </p:nvSpPr>
        <p:spPr>
          <a:xfrm>
            <a:off x="35875334" y="15378057"/>
            <a:ext cx="6201728" cy="1508105"/>
          </a:xfrm>
          <a:prstGeom prst="rect">
            <a:avLst/>
          </a:prstGeom>
          <a:noFill/>
        </p:spPr>
        <p:txBody>
          <a:bodyPr wrap="square" rtlCol="0">
            <a:spAutoFit/>
          </a:bodyPr>
          <a:lstStyle/>
          <a:p>
            <a:pPr marL="214313" indent="-214313">
              <a:buFont typeface="Arial" panose="020B0604020202020204" pitchFamily="34" charset="0"/>
              <a:buChar char="•"/>
            </a:pPr>
            <a:r>
              <a:rPr lang="tr-TR" sz="1150" dirty="0">
                <a:solidFill>
                  <a:srgbClr val="FF0000"/>
                </a:solidFill>
              </a:rPr>
              <a:t>Güvenlik zafiyeti tarayıcısı bir zafiyet bildirir,</a:t>
            </a:r>
          </a:p>
          <a:p>
            <a:pPr marL="214313" indent="-214313">
              <a:buFont typeface="Arial" panose="020B0604020202020204" pitchFamily="34" charset="0"/>
              <a:buChar char="•"/>
            </a:pPr>
            <a:r>
              <a:rPr lang="tr-TR" sz="1150" dirty="0">
                <a:solidFill>
                  <a:srgbClr val="FF0000"/>
                </a:solidFill>
              </a:rPr>
              <a:t>Uygulama sahibi zafiyeti bulmaya çalışır ve sonunda pes eder</a:t>
            </a:r>
          </a:p>
          <a:p>
            <a:pPr marL="214313" indent="-214313">
              <a:buFont typeface="Arial" panose="020B0604020202020204" pitchFamily="34" charset="0"/>
              <a:buChar char="•"/>
            </a:pPr>
            <a:r>
              <a:rPr lang="tr-TR" sz="1150" dirty="0">
                <a:solidFill>
                  <a:srgbClr val="FF0000"/>
                </a:solidFill>
              </a:rPr>
              <a:t>Uygulama sahibi zafiyeti false-positive olarak geri yollar</a:t>
            </a:r>
          </a:p>
          <a:p>
            <a:pPr marL="214313" indent="-214313">
              <a:buFont typeface="Arial" panose="020B0604020202020204" pitchFamily="34" charset="0"/>
              <a:buChar char="•"/>
            </a:pPr>
            <a:r>
              <a:rPr lang="tr-TR" sz="1150" dirty="0">
                <a:solidFill>
                  <a:srgbClr val="FF0000"/>
                </a:solidFill>
              </a:rPr>
              <a:t>Güvenlik zafiyeti tarayıcısı raporlarda hala zafiyet olduğunu bildiriyor</a:t>
            </a:r>
          </a:p>
          <a:p>
            <a:pPr marL="214313" indent="-214313">
              <a:buFont typeface="Arial" panose="020B0604020202020204" pitchFamily="34" charset="0"/>
              <a:buChar char="•"/>
            </a:pPr>
            <a:r>
              <a:rPr lang="tr-TR" sz="1150" dirty="0">
                <a:solidFill>
                  <a:srgbClr val="FF0000"/>
                </a:solidFill>
              </a:rPr>
              <a:t>Güvenlik uzmanı sorunu geliştiricilere geri gönderir</a:t>
            </a:r>
          </a:p>
          <a:p>
            <a:pPr marL="214313" indent="-214313">
              <a:buFont typeface="Arial" panose="020B0604020202020204" pitchFamily="34" charset="0"/>
              <a:buChar char="•"/>
            </a:pPr>
            <a:r>
              <a:rPr lang="tr-TR" sz="1150" dirty="0">
                <a:solidFill>
                  <a:srgbClr val="FF0000"/>
                </a:solidFill>
              </a:rPr>
              <a:t>Uygulama sahibinin güvenlik uzmanını bunun yanlış bir alarm olduğuna ikna etmesi gerekiyor</a:t>
            </a:r>
          </a:p>
          <a:p>
            <a:pPr marL="214313" indent="-214313">
              <a:buFont typeface="Arial" panose="020B0604020202020204" pitchFamily="34" charset="0"/>
              <a:buChar char="•"/>
            </a:pPr>
            <a:r>
              <a:rPr lang="tr-TR" sz="1150" dirty="0">
                <a:solidFill>
                  <a:srgbClr val="FF0000"/>
                </a:solidFill>
              </a:rPr>
              <a:t>Güvenlik zafiyeti tarayıcısı gelecekte benzer false-positive zafiyetler bildirmeye devam ediyor</a:t>
            </a:r>
          </a:p>
          <a:p>
            <a:pPr marL="214313" indent="-214313">
              <a:buFont typeface="Arial" panose="020B0604020202020204" pitchFamily="34" charset="0"/>
              <a:buChar char="•"/>
            </a:pPr>
            <a:r>
              <a:rPr lang="tr-TR" sz="1150" b="1" dirty="0">
                <a:solidFill>
                  <a:srgbClr val="FF0000"/>
                </a:solidFill>
              </a:rPr>
              <a:t>Sonuç</a:t>
            </a:r>
            <a:r>
              <a:rPr lang="tr-TR" sz="1150" dirty="0">
                <a:solidFill>
                  <a:srgbClr val="FF0000"/>
                </a:solidFill>
              </a:rPr>
              <a:t>: Sorun çözülemedi, geliştiriciler ve güvenlik personeli zaman kaybetti</a:t>
            </a:r>
          </a:p>
        </p:txBody>
      </p:sp>
      <p:pic>
        <p:nvPicPr>
          <p:cNvPr id="1024" name="Resim 10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220832" y="10624910"/>
            <a:ext cx="4782949" cy="1803805"/>
          </a:xfrm>
          <a:prstGeom prst="rect">
            <a:avLst/>
          </a:prstGeom>
        </p:spPr>
      </p:pic>
      <p:sp>
        <p:nvSpPr>
          <p:cNvPr id="66" name="Metin kutusu 65"/>
          <p:cNvSpPr txBox="1"/>
          <p:nvPr/>
        </p:nvSpPr>
        <p:spPr>
          <a:xfrm>
            <a:off x="35462331" y="17000301"/>
            <a:ext cx="6380796" cy="977191"/>
          </a:xfrm>
          <a:prstGeom prst="rect">
            <a:avLst/>
          </a:prstGeom>
          <a:noFill/>
        </p:spPr>
        <p:txBody>
          <a:bodyPr wrap="square" rtlCol="0">
            <a:spAutoFit/>
          </a:bodyPr>
          <a:lstStyle/>
          <a:p>
            <a:pPr algn="just"/>
            <a:r>
              <a:rPr lang="tr-TR" sz="1150" dirty="0"/>
              <a:t>Yanlış pozitifler, geliştirme sürecine yükledikleri yükün yanı sıra uygulama güvenliğini de doğrudan etkileyebilir. Geliştiriciler ve testçiler, çoğunlukla yanlış alarmlar üreten bir güvenlik açığı tarayıcısına olan güvenlerini kaybettikçe, geliştiriciler ve testçiler güvenlik açığı raporlarına karşı duyarsızlaşarak genel güvenlik kültürünün bozulmasına neden olabilir. Önümüzde olan uzun süreçte mutlak önceliğimiz olan bu bu konuya yöneleceğiz.</a:t>
            </a:r>
          </a:p>
        </p:txBody>
      </p:sp>
      <p:sp>
        <p:nvSpPr>
          <p:cNvPr id="67" name="Metin kutusu 66"/>
          <p:cNvSpPr txBox="1"/>
          <p:nvPr/>
        </p:nvSpPr>
        <p:spPr>
          <a:xfrm>
            <a:off x="35875334" y="12478532"/>
            <a:ext cx="6201728" cy="800219"/>
          </a:xfrm>
          <a:prstGeom prst="rect">
            <a:avLst/>
          </a:prstGeom>
          <a:noFill/>
        </p:spPr>
        <p:txBody>
          <a:bodyPr wrap="square" rtlCol="0">
            <a:spAutoFit/>
          </a:bodyPr>
          <a:lstStyle/>
          <a:p>
            <a:pPr marL="214313" indent="-214313">
              <a:buFont typeface="Arial" panose="020B0604020202020204" pitchFamily="34" charset="0"/>
              <a:buChar char="•"/>
            </a:pPr>
            <a:r>
              <a:rPr lang="tr-TR" sz="1150" dirty="0">
                <a:solidFill>
                  <a:srgbClr val="009900"/>
                </a:solidFill>
              </a:rPr>
              <a:t>Güvenlik zafiyeti tarayıcısı bir zafiyet bildirir.</a:t>
            </a:r>
          </a:p>
          <a:p>
            <a:pPr marL="214313" indent="-214313">
              <a:buFont typeface="Arial" panose="020B0604020202020204" pitchFamily="34" charset="0"/>
              <a:buChar char="•"/>
            </a:pPr>
            <a:r>
              <a:rPr lang="tr-TR" sz="1150" dirty="0">
                <a:solidFill>
                  <a:srgbClr val="009900"/>
                </a:solidFill>
              </a:rPr>
              <a:t>Uygulama sahibi sorunu düzeltir.</a:t>
            </a:r>
          </a:p>
          <a:p>
            <a:pPr marL="214313" indent="-214313">
              <a:buFont typeface="Arial" panose="020B0604020202020204" pitchFamily="34" charset="0"/>
              <a:buChar char="•"/>
            </a:pPr>
            <a:r>
              <a:rPr lang="tr-TR" sz="1150" dirty="0">
                <a:solidFill>
                  <a:srgbClr val="009900"/>
                </a:solidFill>
              </a:rPr>
              <a:t>Sorunun giderildiğinden emin olmak için uygulama ile tekrar taranır.</a:t>
            </a:r>
          </a:p>
          <a:p>
            <a:pPr marL="214313" indent="-214313">
              <a:buFont typeface="Arial" panose="020B0604020202020204" pitchFamily="34" charset="0"/>
              <a:buChar char="•"/>
            </a:pPr>
            <a:r>
              <a:rPr lang="tr-TR" sz="1150" b="1" dirty="0">
                <a:solidFill>
                  <a:srgbClr val="009900"/>
                </a:solidFill>
              </a:rPr>
              <a:t>Sonuç</a:t>
            </a:r>
            <a:r>
              <a:rPr lang="tr-TR" sz="1150" dirty="0">
                <a:solidFill>
                  <a:srgbClr val="009900"/>
                </a:solidFill>
              </a:rPr>
              <a:t>: Sorun kanıtlanabilir şekilde çözülür.</a:t>
            </a:r>
          </a:p>
        </p:txBody>
      </p:sp>
      <p:sp>
        <p:nvSpPr>
          <p:cNvPr id="1026" name="Metin kutusu 1025"/>
          <p:cNvSpPr txBox="1"/>
          <p:nvPr/>
        </p:nvSpPr>
        <p:spPr>
          <a:xfrm>
            <a:off x="35424266" y="18981060"/>
            <a:ext cx="6418862" cy="11241539"/>
          </a:xfrm>
          <a:prstGeom prst="rect">
            <a:avLst/>
          </a:prstGeom>
          <a:noFill/>
        </p:spPr>
        <p:txBody>
          <a:bodyPr wrap="square" rtlCol="0">
            <a:spAutoFit/>
          </a:bodyPr>
          <a:lstStyle/>
          <a:p>
            <a:r>
              <a:rPr lang="tr-TR" sz="1150" b="1" dirty="0"/>
              <a:t>Projenin hayata geçirilmesi aşamasında kullanılan kütüphanelerin ve kaynakların bazıları şunlardır;</a:t>
            </a:r>
            <a:endParaRPr lang="tr-TR" sz="1150" dirty="0"/>
          </a:p>
          <a:p>
            <a:r>
              <a:rPr lang="tr-TR" sz="1150" b="1" u="sng" dirty="0">
                <a:hlinkClick r:id="rId13"/>
              </a:rPr>
              <a:t>https://owasp.org/www-community/vulnerabilities/</a:t>
            </a:r>
            <a:endParaRPr lang="tr-TR" sz="1150" dirty="0"/>
          </a:p>
          <a:p>
            <a:r>
              <a:rPr lang="tr-TR" sz="1150" b="1" u="sng" dirty="0">
                <a:hlinkClick r:id="rId14"/>
              </a:rPr>
              <a:t>https://owasp.org/www-community/xss-filter-evasion-cheatsheet</a:t>
            </a:r>
            <a:endParaRPr lang="tr-TR" sz="1150" dirty="0"/>
          </a:p>
          <a:p>
            <a:r>
              <a:rPr lang="tr-TR" sz="1150" b="1" u="sng" dirty="0">
                <a:hlinkClick r:id="rId15"/>
              </a:rPr>
              <a:t>https://owasp.org/www-community/attacks/SQL_Injection</a:t>
            </a:r>
            <a:endParaRPr lang="tr-TR" sz="1150" dirty="0"/>
          </a:p>
          <a:p>
            <a:r>
              <a:rPr lang="tr-TR" sz="1150" b="1" u="sng" dirty="0">
                <a:hlinkClick r:id="rId16"/>
              </a:rPr>
              <a:t>https://medium.com/@thepen0411/web-crawling-tutorial-in-c-48d921ef956a</a:t>
            </a:r>
            <a:endParaRPr lang="tr-TR" sz="1150" dirty="0"/>
          </a:p>
          <a:p>
            <a:r>
              <a:rPr lang="tr-TR" sz="1150" b="1" u="sng" dirty="0">
                <a:hlinkClick r:id="rId17"/>
              </a:rPr>
              <a:t>https://www.researchgate.net/publication/290147189_Web_Vulnerability_Scanner_WVS_A_Tool_for_detecting_Web_Application_Vulnerabilities/fulltext/56981ed408aea2d74375e702/Web-Vulnerability-Scanner-WVS-A-Tool-for-detecting-Web-Application-Vulnerabilities.pdf</a:t>
            </a:r>
            <a:endParaRPr lang="tr-TR" sz="1150" b="1" u="sng" dirty="0"/>
          </a:p>
          <a:p>
            <a:endParaRPr lang="tr-TR" sz="1150" dirty="0"/>
          </a:p>
          <a:p>
            <a:r>
              <a:rPr lang="tr-TR" sz="1150" b="1" dirty="0"/>
              <a:t>Selenium</a:t>
            </a:r>
            <a:r>
              <a:rPr lang="tr-TR" sz="1150" dirty="0"/>
              <a:t> web uygulamalarının testini otomatikleştirmek için kullanılan açık kaynaklı, esnek yapıya sahip olan bir kütüphanedir ve test amaçlı web uygulamalarını otomatikleştirmek için kullanılabilir ancak kesinlikle bununla sınırlı değildir. Seçtiğiniz bir tarayıcıyı açmanıza ve bir insanın yapacağı gibi görevleri gerçekleştirmenize olanak tanır. Örneğin:</a:t>
            </a:r>
          </a:p>
          <a:p>
            <a:endParaRPr lang="tr-TR" sz="1150" dirty="0"/>
          </a:p>
          <a:p>
            <a:pPr marL="214313" indent="-214313">
              <a:buFont typeface="Arial" panose="020B0604020202020204" pitchFamily="34" charset="0"/>
              <a:buChar char="•"/>
            </a:pPr>
            <a:r>
              <a:rPr lang="tr-TR" sz="1150" dirty="0"/>
              <a:t>  Butonlara tıklama</a:t>
            </a:r>
          </a:p>
          <a:p>
            <a:pPr marL="214313" indent="-214313">
              <a:buFont typeface="Arial" panose="020B0604020202020204" pitchFamily="34" charset="0"/>
              <a:buChar char="•"/>
            </a:pPr>
            <a:r>
              <a:rPr lang="tr-TR" sz="1150" dirty="0"/>
              <a:t>  Formlara girme</a:t>
            </a:r>
          </a:p>
          <a:p>
            <a:pPr marL="214313" indent="-214313">
              <a:buFont typeface="Arial" panose="020B0604020202020204" pitchFamily="34" charset="0"/>
              <a:buChar char="•"/>
            </a:pPr>
            <a:r>
              <a:rPr lang="tr-TR" sz="1150" dirty="0"/>
              <a:t>  Kaynak kodunda arama yapma</a:t>
            </a:r>
          </a:p>
          <a:p>
            <a:pPr marL="214313" indent="-214313">
              <a:buFont typeface="Arial" panose="020B0604020202020204" pitchFamily="34" charset="0"/>
              <a:buChar char="•"/>
            </a:pPr>
            <a:r>
              <a:rPr lang="tr-TR" sz="1150" dirty="0"/>
              <a:t>  Sayfadan veri çekme</a:t>
            </a:r>
          </a:p>
          <a:p>
            <a:pPr marL="214313" indent="-214313">
              <a:buFont typeface="Arial" panose="020B0604020202020204" pitchFamily="34" charset="0"/>
              <a:buChar char="•"/>
            </a:pPr>
            <a:endParaRPr lang="tr-TR" sz="1150" dirty="0"/>
          </a:p>
          <a:p>
            <a:r>
              <a:rPr lang="tr-TR" sz="1150" b="1" dirty="0"/>
              <a:t>Html Agility Pack </a:t>
            </a:r>
            <a:r>
              <a:rPr lang="tr-TR" sz="1150" dirty="0"/>
              <a:t>bu kütüphane HTML, PHP, ASPX gibi içerikleri ayrıştırmanızı düzenleyip kullanmanızı sağlayan bir kütüphanedir. Ayrıştırma yapmak için bir web sitesini direk kullanabileceğiniz gibi yerel klasörlerinizde bulunan dosyaları da ayrıştırabilirsiniz.</a:t>
            </a:r>
          </a:p>
          <a:p>
            <a:endParaRPr lang="tr-TR" sz="1150" dirty="0"/>
          </a:p>
          <a:p>
            <a:r>
              <a:rPr lang="tr-TR" sz="1150" b="1" dirty="0"/>
              <a:t>Fluent HTTP (Furl)</a:t>
            </a:r>
            <a:r>
              <a:rPr lang="tr-TR" sz="1150" dirty="0"/>
              <a:t> .NET platformu için geliştirilmiş bir HTTP istemci kütüphanesi. Fluent Interface prensibiyle geliştirilmiş olan bu kütüphane, birçok HTTP görevini kolayca kullanmamızı sağlar. Arkaplanda HttpClient vb. sınıfları kullanmaktadır. Bu kütüphanenin kısa ismi Flurl diye bilinmektedir. Aşağıda sıralanan maddeler Furl ile yapabileceğiniz birkaç örnek.</a:t>
            </a:r>
          </a:p>
          <a:p>
            <a:endParaRPr lang="tr-TR" sz="1150" dirty="0"/>
          </a:p>
          <a:p>
            <a:pPr marL="214313" indent="-214313">
              <a:buFont typeface="Arial" panose="020B0604020202020204" pitchFamily="34" charset="0"/>
              <a:buChar char="•"/>
            </a:pPr>
            <a:r>
              <a:rPr lang="tr-TR" sz="1150" dirty="0"/>
              <a:t>  Kimlik doğrulama(authentication) yöntemleri için bulununan metotları kullabilirsiz.</a:t>
            </a:r>
          </a:p>
          <a:p>
            <a:pPr marL="214313" indent="-214313">
              <a:buFont typeface="Arial" panose="020B0604020202020204" pitchFamily="34" charset="0"/>
              <a:buChar char="•"/>
            </a:pPr>
            <a:r>
              <a:rPr lang="tr-TR" sz="1150" dirty="0"/>
              <a:t>  HTTP POST ve HTTP GET çağrısı gerçekleştirebilirsiniz.</a:t>
            </a:r>
          </a:p>
          <a:p>
            <a:pPr marL="214313" indent="-214313">
              <a:buFont typeface="Arial" panose="020B0604020202020204" pitchFamily="34" charset="0"/>
              <a:buChar char="•"/>
            </a:pPr>
            <a:r>
              <a:rPr lang="tr-TR" sz="1150" dirty="0"/>
              <a:t>  Kütüphaneyi kullanırken yeni bir obje oluşturmadan dynamic tip döndürme desteği de bulunuyor.</a:t>
            </a:r>
          </a:p>
          <a:p>
            <a:pPr lvl="0"/>
            <a:endParaRPr lang="tr-TR" sz="1150" dirty="0"/>
          </a:p>
          <a:p>
            <a:r>
              <a:rPr lang="tr-TR" sz="1150" b="1" dirty="0"/>
              <a:t>System.IO </a:t>
            </a:r>
            <a:r>
              <a:rPr lang="tr-TR" sz="1150" dirty="0"/>
              <a:t>kütüphanesi girdi ve çıktı işlemlerini gerçekleştirmek için kullanılır. Dosya kaydetme, ekrana ya da yazıcıya bilgi yazdırma, klavyeden bilgi girişi, dosyadan veri okuma birer I/O işlemleridir. I/O işlemlerini System.IO isim alanının altındaki çeşitli sınıflarla yaparız.</a:t>
            </a:r>
          </a:p>
          <a:p>
            <a:endParaRPr lang="tr-TR" sz="1150" dirty="0"/>
          </a:p>
          <a:p>
            <a:r>
              <a:rPr lang="tr-TR" sz="1150" b="1" dirty="0"/>
              <a:t>Bu alanda ücretli ve ücretsiz olmak üzerine iki şekilde de kullanabileceğiniz programların listesini aşağıda bulabilirsiniz.</a:t>
            </a:r>
            <a:endParaRPr lang="tr-TR" sz="1150" dirty="0"/>
          </a:p>
          <a:p>
            <a:r>
              <a:rPr lang="tr-TR" sz="1150" b="1" dirty="0"/>
              <a:t> </a:t>
            </a:r>
            <a:endParaRPr lang="tr-TR" sz="1150" dirty="0"/>
          </a:p>
          <a:p>
            <a:endParaRPr lang="tr-TR" sz="1150" dirty="0"/>
          </a:p>
          <a:p>
            <a:endParaRPr lang="tr-TR" sz="1150" dirty="0"/>
          </a:p>
          <a:p>
            <a:endParaRPr lang="tr-TR" sz="1150" dirty="0"/>
          </a:p>
          <a:p>
            <a:r>
              <a:rPr lang="tr-TR" sz="1150" b="1" dirty="0"/>
              <a:t>Burp Suite</a:t>
            </a:r>
            <a:r>
              <a:rPr lang="tr-TR" sz="1150" dirty="0"/>
              <a:t>, web uygulamasının güvenliğini test etmek için bir uygulama içinde toplanmış bir dizi araçtır. Sınırlı özelliklere sahip ücretsiz bir sürüm ve maksimum özelliklere sahip ticari bir sürüm mevcuttur. Web uygulamalarının güvenlik testleri için entegre bir platformdur. Çeşitli araçları, ilk haritalamadan güvenlik açıklarını bulmaya ve kullanmaya kadar tüm test sürecini desteklemek için birlikte şekilde çalışır.</a:t>
            </a:r>
          </a:p>
          <a:p>
            <a:endParaRPr lang="tr-TR" sz="1150" dirty="0"/>
          </a:p>
          <a:p>
            <a:endParaRPr lang="tr-TR" sz="1150" dirty="0"/>
          </a:p>
          <a:p>
            <a:endParaRPr lang="tr-TR" sz="1150" dirty="0"/>
          </a:p>
          <a:p>
            <a:endParaRPr lang="tr-TR" sz="1150" b="1" dirty="0"/>
          </a:p>
          <a:p>
            <a:endParaRPr lang="tr-TR" sz="1150" b="1" dirty="0"/>
          </a:p>
          <a:p>
            <a:endParaRPr lang="tr-TR" sz="1150" b="1" dirty="0"/>
          </a:p>
          <a:p>
            <a:endParaRPr lang="tr-TR" sz="1150" b="1" dirty="0"/>
          </a:p>
          <a:p>
            <a:endParaRPr lang="tr-TR" sz="1150" b="1" dirty="0"/>
          </a:p>
          <a:p>
            <a:endParaRPr lang="tr-TR" sz="1150" b="1" dirty="0"/>
          </a:p>
          <a:p>
            <a:endParaRPr lang="tr-TR" sz="1150" b="1" dirty="0"/>
          </a:p>
          <a:p>
            <a:endParaRPr lang="tr-TR" sz="1150" b="1" dirty="0"/>
          </a:p>
          <a:p>
            <a:r>
              <a:rPr lang="tr-TR" sz="1150" b="1" dirty="0"/>
              <a:t>Vega</a:t>
            </a:r>
            <a:r>
              <a:rPr lang="tr-TR" sz="1150" dirty="0"/>
              <a:t> Java dilinde yazılmış olan Vega, Windows, Linux ve OS X için kullanılabilen </a:t>
            </a:r>
            <a:r>
              <a:rPr lang="tr-TR" sz="1150" dirty="0" err="1"/>
              <a:t>Gui</a:t>
            </a:r>
            <a:r>
              <a:rPr lang="tr-TR" sz="1150" dirty="0"/>
              <a:t> tabanlı bir web tarayıcısıdır. Vega, ücretsiz ve açık kaynaklı bir web güvenliği tarayıcısı ve web güvenliği test etme platformudur. Vega, SQL Enjeksiyonu, Siteler Arası Komut Dosyası Çalıştırma (XSS), gibi güvenlik açıklarını bulmanızı ve raporlamanızı kolaylaştırabilir.</a:t>
            </a:r>
          </a:p>
          <a:p>
            <a:r>
              <a:rPr lang="tr-TR" sz="1150" dirty="0"/>
              <a:t> </a:t>
            </a:r>
          </a:p>
          <a:p>
            <a:pPr algn="just"/>
            <a:endParaRPr lang="tr-TR" sz="1150" dirty="0"/>
          </a:p>
        </p:txBody>
      </p:sp>
      <p:pic>
        <p:nvPicPr>
          <p:cNvPr id="1027" name="Resim 10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577102" y="25850585"/>
            <a:ext cx="1040233" cy="468309"/>
          </a:xfrm>
          <a:prstGeom prst="rect">
            <a:avLst/>
          </a:prstGeom>
        </p:spPr>
      </p:pic>
      <p:pic>
        <p:nvPicPr>
          <p:cNvPr id="1030" name="Resim 1029"/>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36538528" y="27282311"/>
            <a:ext cx="1601085" cy="1143632"/>
          </a:xfrm>
          <a:prstGeom prst="rect">
            <a:avLst/>
          </a:prstGeom>
        </p:spPr>
      </p:pic>
      <p:pic>
        <p:nvPicPr>
          <p:cNvPr id="1031" name="Resim 1030"/>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38652450" y="27282134"/>
            <a:ext cx="1601085" cy="1143632"/>
          </a:xfrm>
          <a:prstGeom prst="rect">
            <a:avLst/>
          </a:prstGeom>
        </p:spPr>
      </p:pic>
      <p:pic>
        <p:nvPicPr>
          <p:cNvPr id="1032" name="Resim 103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5509100" y="28531111"/>
            <a:ext cx="821242" cy="345786"/>
          </a:xfrm>
          <a:prstGeom prst="rect">
            <a:avLst/>
          </a:prstGeom>
        </p:spPr>
      </p:pic>
      <p:pic>
        <p:nvPicPr>
          <p:cNvPr id="1033" name="Resim 1032"/>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36330342" y="29977734"/>
            <a:ext cx="1890000" cy="1350000"/>
          </a:xfrm>
          <a:prstGeom prst="rect">
            <a:avLst/>
          </a:prstGeom>
        </p:spPr>
      </p:pic>
      <p:pic>
        <p:nvPicPr>
          <p:cNvPr id="1034" name="Resim 1033"/>
          <p:cNvPicPr>
            <a:picLocks/>
          </p:cNvPicPr>
          <p:nvPr/>
        </p:nvPicPr>
        <p:blipFill>
          <a:blip r:embed="rId23" cstate="print">
            <a:extLst>
              <a:ext uri="{28A0092B-C50C-407E-A947-70E740481C1C}">
                <a14:useLocalDpi xmlns:a14="http://schemas.microsoft.com/office/drawing/2010/main" val="0"/>
              </a:ext>
            </a:extLst>
          </a:blip>
          <a:stretch>
            <a:fillRect/>
          </a:stretch>
        </p:blipFill>
        <p:spPr>
          <a:xfrm>
            <a:off x="38770597" y="29941697"/>
            <a:ext cx="1890000" cy="1350000"/>
          </a:xfrm>
          <a:prstGeom prst="rect">
            <a:avLst/>
          </a:prstGeom>
        </p:spPr>
      </p:pic>
      <p:sp>
        <p:nvSpPr>
          <p:cNvPr id="1035" name="Metin kutusu 1034"/>
          <p:cNvSpPr txBox="1"/>
          <p:nvPr/>
        </p:nvSpPr>
        <p:spPr>
          <a:xfrm>
            <a:off x="8467422" y="9750829"/>
            <a:ext cx="6530340" cy="7653600"/>
          </a:xfrm>
          <a:prstGeom prst="rect">
            <a:avLst/>
          </a:prstGeom>
          <a:noFill/>
        </p:spPr>
        <p:txBody>
          <a:bodyPr wrap="square" rtlCol="0">
            <a:spAutoFit/>
          </a:bodyPr>
          <a:lstStyle/>
          <a:p>
            <a:r>
              <a:rPr lang="tr-TR" sz="1150" dirty="0" smtClean="0"/>
              <a:t>Bir web uygulamasının sadece bir web sitesi anlamına geldiği günler geride kaldı. Bulut ve mobil sistemlerin benimsenmesi, banka sistemleri, e-ticaret yerleri, bankacılık, hisse senedi ticareti ve daha fazlasını içeren yeni kullanımların yolunu açtı ve kullanımını inanılmaz şekilde arttırdı. En büyük etkenlerden olan kullanım kolaylığı ve rahatlığın yanı sıra, çoğu web uygulaması kişisel bilgileri alıp kullandığından, müşteri güvenini korumada uygulama güvenliği çok önemlidir. </a:t>
            </a:r>
          </a:p>
          <a:p>
            <a:endParaRPr lang="tr-TR" sz="1150" dirty="0" smtClean="0"/>
          </a:p>
          <a:p>
            <a:r>
              <a:rPr lang="tr-TR" sz="1150" dirty="0" smtClean="0"/>
              <a:t>Web uygulamalarında bulunan güvenlik zafiyetleri son yıllarda veri ihlallerinin önde gelen nedenlerinden biri olarak ortaya çıkmıştır ve bugünlerde on web uygulamasından dokuzundan fazlasında bir veya daha fazla istismar edilebilir güvenlik açığı bulunmaktadır.</a:t>
            </a:r>
          </a:p>
          <a:p>
            <a:r>
              <a:rPr lang="tr-TR" sz="1150" dirty="0" smtClean="0"/>
              <a:t>Aşağıda ki listede 2018 ve 2021 yılları arasında Türkiye merkezli gerçekleşen herkes tarafından bilinen ve alanında lider konumda bulunan dört şirkette kullandıkları web uygulamalarında bulunan zafiyetlerin neticesinde ortaya çıkan veri ihlallerini görebilirsiniz. Bu veri ihlalleri devletin Kişisel Verileri Koruma Kurumu tarafından doğrulanmış ve web sitelerinde açıklanmıştır ilgili linklerden bilgi edinilebilir.</a:t>
            </a:r>
          </a:p>
          <a:p>
            <a:endParaRPr lang="tr-TR" sz="1200" dirty="0" smtClean="0"/>
          </a:p>
          <a:p>
            <a:endParaRPr lang="tr-TR" sz="1200" dirty="0" smtClean="0"/>
          </a:p>
          <a:p>
            <a:endParaRPr lang="tr-TR" sz="1200" dirty="0" smtClean="0"/>
          </a:p>
          <a:p>
            <a:endParaRPr lang="tr-TR" sz="1200" dirty="0" smtClean="0"/>
          </a:p>
          <a:p>
            <a:endParaRPr lang="tr-TR" sz="1200" dirty="0" smtClean="0"/>
          </a:p>
          <a:p>
            <a:endParaRPr lang="tr-TR" sz="1200" dirty="0" smtClean="0"/>
          </a:p>
          <a:p>
            <a:r>
              <a:rPr lang="tr-TR" sz="1200" dirty="0" smtClean="0"/>
              <a:t>Yemeksepeti.com - 18.03.2021</a:t>
            </a:r>
          </a:p>
          <a:p>
            <a:pPr marL="214313" indent="-214313">
              <a:buFont typeface="Arial" panose="020B0604020202020204" pitchFamily="34" charset="0"/>
              <a:buChar char="•"/>
            </a:pPr>
            <a:r>
              <a:rPr lang="tr-TR" sz="1200" b="1" dirty="0" smtClean="0"/>
              <a:t>Etkilenen kişi sayısı 21.504.083</a:t>
            </a:r>
            <a:endParaRPr lang="tr-TR" sz="1200" dirty="0" smtClean="0"/>
          </a:p>
          <a:p>
            <a:r>
              <a:rPr lang="tr-TR" sz="1200" b="1" u="sng" dirty="0" smtClean="0">
                <a:hlinkClick r:id="rId24"/>
              </a:rPr>
              <a:t>https://kvkk.gov.tr/Icerik/5322/Kamuoyu-Duyurusu-Veri-Ihlali-Bildirimi-</a:t>
            </a:r>
            <a:endParaRPr lang="tr-TR" sz="1200" dirty="0" smtClean="0"/>
          </a:p>
          <a:p>
            <a:endParaRPr lang="tr-TR" sz="1200" dirty="0" smtClean="0"/>
          </a:p>
          <a:p>
            <a:r>
              <a:rPr lang="tr-TR" sz="1200" dirty="0" smtClean="0"/>
              <a:t>BtcTurk.com – 2018 </a:t>
            </a:r>
          </a:p>
          <a:p>
            <a:pPr lvl="0"/>
            <a:r>
              <a:rPr lang="tr-TR" sz="1200" b="1" dirty="0" smtClean="0"/>
              <a:t>Etkilenen kişi sayısı 516.954</a:t>
            </a:r>
            <a:endParaRPr lang="tr-TR" sz="1200" dirty="0" smtClean="0"/>
          </a:p>
          <a:p>
            <a:r>
              <a:rPr lang="tr-TR" sz="1200" b="1" u="sng" dirty="0" smtClean="0">
                <a:hlinkClick r:id="rId25"/>
              </a:rPr>
              <a:t>https://</a:t>
            </a:r>
            <a:r>
              <a:rPr lang="tr-TR" sz="1200" b="1" dirty="0" smtClean="0">
                <a:hlinkClick r:id="rId25"/>
              </a:rPr>
              <a:t>kvkk.gov.tr/Icerik/6970/Kamuoyu-Duyurusu-Veri-Ihlali-Bildirimi-Eliptik-Yazilim-ve-Ticaret-AS-BtcTurk-</a:t>
            </a:r>
            <a:endParaRPr lang="tr-TR" sz="1200" dirty="0" smtClean="0"/>
          </a:p>
          <a:p>
            <a:endParaRPr lang="tr-TR" sz="1200" dirty="0" smtClean="0"/>
          </a:p>
          <a:p>
            <a:r>
              <a:rPr lang="tr-TR" sz="1200" dirty="0" err="1" smtClean="0"/>
              <a:t>Marriott</a:t>
            </a:r>
            <a:r>
              <a:rPr lang="tr-TR" sz="1200" dirty="0" smtClean="0"/>
              <a:t> Otelleri - 8 Eylül 2018</a:t>
            </a:r>
          </a:p>
          <a:p>
            <a:pPr lvl="0"/>
            <a:r>
              <a:rPr lang="tr-TR" sz="1200" b="1" dirty="0" smtClean="0"/>
              <a:t>Etkilenen kişi sayısı </a:t>
            </a:r>
            <a:r>
              <a:rPr lang="tr-TR" sz="1200" dirty="0" smtClean="0"/>
              <a:t>dünya genelinde</a:t>
            </a:r>
            <a:r>
              <a:rPr lang="tr-TR" sz="1200" b="1" dirty="0" smtClean="0"/>
              <a:t> 500 milyon</a:t>
            </a:r>
            <a:endParaRPr lang="tr-TR" sz="1200" dirty="0" smtClean="0"/>
          </a:p>
          <a:p>
            <a:r>
              <a:rPr lang="tr-TR" sz="1200" b="1" u="sng" dirty="0" smtClean="0">
                <a:hlinkClick r:id="rId24"/>
              </a:rPr>
              <a:t>https://kvkk.gov.tr/Icerik/5322/Kamuoyu-Duyurusu-Veri-Ihlali-Bildirimi-</a:t>
            </a:r>
            <a:endParaRPr lang="tr-TR" sz="1200" dirty="0" smtClean="0"/>
          </a:p>
          <a:p>
            <a:endParaRPr lang="tr-TR" sz="1200" dirty="0" smtClean="0"/>
          </a:p>
          <a:p>
            <a:r>
              <a:rPr lang="tr-TR" sz="1200" dirty="0" err="1" smtClean="0"/>
              <a:t>Zynga</a:t>
            </a:r>
            <a:r>
              <a:rPr lang="tr-TR" sz="1200" dirty="0" smtClean="0"/>
              <a:t> Game - 2 Eylül 2019</a:t>
            </a:r>
          </a:p>
          <a:p>
            <a:pPr lvl="0"/>
            <a:r>
              <a:rPr lang="tr-TR" sz="1200" b="1" dirty="0" smtClean="0"/>
              <a:t>Etkilenen kişi sayısı tespit edilemedi</a:t>
            </a:r>
            <a:endParaRPr lang="tr-TR" sz="1200" dirty="0" smtClean="0"/>
          </a:p>
          <a:p>
            <a:r>
              <a:rPr lang="tr-TR" sz="1200" b="1" u="sng" dirty="0" smtClean="0">
                <a:hlinkClick r:id="rId26"/>
              </a:rPr>
              <a:t>https://kvkk.gov.tr/Icerik/5533/Kamuoyu-Duyurusu-Veri-Ihlali-Bildirimi-Zynga-Game-Ireland-Limited</a:t>
            </a:r>
            <a:endParaRPr lang="tr-TR" sz="1200" dirty="0" smtClean="0"/>
          </a:p>
          <a:p>
            <a:endParaRPr lang="tr-TR" sz="1200" dirty="0" smtClean="0"/>
          </a:p>
          <a:p>
            <a:r>
              <a:rPr lang="tr-TR" sz="1200" dirty="0" smtClean="0"/>
              <a:t>MAUSEC Web Uygulaması Güvenlik Tarayıcısı, yaşanan siber saldırı ve ihlallere karşın web uygulamaları üzerinde ki hataları ve zafiyetleri saldırı öncesi tespit ederek, söz konusu güvenlik açıklıklarının kötü niyetli kişiler tarafından istismar edilmesini önlemek ve sistemleri daha güvenli hale getirmek maksadıyla geliştirildi.</a:t>
            </a:r>
          </a:p>
          <a:p>
            <a:endParaRPr lang="tr-TR" sz="1350" dirty="0" smtClean="0"/>
          </a:p>
          <a:p>
            <a:endParaRPr lang="tr-TR" sz="1350" dirty="0" smtClean="0"/>
          </a:p>
          <a:p>
            <a:endParaRPr lang="tr-TR" sz="1350" dirty="0" smtClean="0"/>
          </a:p>
          <a:p>
            <a:endParaRPr lang="tr-TR" sz="1350" dirty="0" smtClean="0"/>
          </a:p>
          <a:p>
            <a:endParaRPr lang="tr-TR" sz="1350" dirty="0" smtClean="0"/>
          </a:p>
          <a:p>
            <a:endParaRPr lang="tr-TR" sz="1350" dirty="0"/>
          </a:p>
        </p:txBody>
      </p:sp>
      <p:pic>
        <p:nvPicPr>
          <p:cNvPr id="96" name="Resim 95" descr="C:\Users\Black\AppData\Local\Microsoft\Windows\INetCache\Content.Word\yemek-sepeti-logo-640x427.jpg"/>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545978" y="11816098"/>
            <a:ext cx="945000" cy="675000"/>
          </a:xfrm>
          <a:prstGeom prst="rect">
            <a:avLst/>
          </a:prstGeom>
          <a:noFill/>
          <a:ln>
            <a:noFill/>
          </a:ln>
        </p:spPr>
      </p:pic>
      <p:pic>
        <p:nvPicPr>
          <p:cNvPr id="1054" name="Resim 1053"/>
          <p:cNvPicPr>
            <a:picLocks/>
          </p:cNvPicPr>
          <p:nvPr/>
        </p:nvPicPr>
        <p:blipFill>
          <a:blip r:embed="rId28" cstate="print">
            <a:extLst>
              <a:ext uri="{28A0092B-C50C-407E-A947-70E740481C1C}">
                <a14:useLocalDpi xmlns:a14="http://schemas.microsoft.com/office/drawing/2010/main" val="0"/>
              </a:ext>
            </a:extLst>
          </a:blip>
          <a:stretch>
            <a:fillRect/>
          </a:stretch>
        </p:blipFill>
        <p:spPr>
          <a:xfrm>
            <a:off x="10013590" y="11807360"/>
            <a:ext cx="945000" cy="675000"/>
          </a:xfrm>
          <a:prstGeom prst="rect">
            <a:avLst/>
          </a:prstGeom>
        </p:spPr>
      </p:pic>
      <p:pic>
        <p:nvPicPr>
          <p:cNvPr id="101" name="Resim 100" descr="C:\Users\Black\AppData\Local\Microsoft\Windows\INetCache\Content.Word\n1Mmnb7K.jpeg"/>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1481202" y="11840472"/>
            <a:ext cx="945000" cy="675000"/>
          </a:xfrm>
          <a:prstGeom prst="rect">
            <a:avLst/>
          </a:prstGeom>
          <a:noFill/>
          <a:ln>
            <a:noFill/>
          </a:ln>
        </p:spPr>
      </p:pic>
      <p:pic>
        <p:nvPicPr>
          <p:cNvPr id="102" name="Resim 101" descr="C:\Users\Black\AppData\Local\Microsoft\Windows\INetCache\Content.Word\home-zynga-logo-1-1.png"/>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2803384" y="11981996"/>
            <a:ext cx="1665446" cy="391954"/>
          </a:xfrm>
          <a:prstGeom prst="rect">
            <a:avLst/>
          </a:prstGeom>
          <a:noFill/>
          <a:ln>
            <a:noFill/>
          </a:ln>
        </p:spPr>
      </p:pic>
      <p:pic>
        <p:nvPicPr>
          <p:cNvPr id="1058" name="Resim 105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618806" y="4673877"/>
            <a:ext cx="6265336" cy="1764854"/>
          </a:xfrm>
          <a:prstGeom prst="rect">
            <a:avLst/>
          </a:prstGeom>
        </p:spPr>
      </p:pic>
      <p:pic>
        <p:nvPicPr>
          <p:cNvPr id="1060" name="Resim 105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2372774" y="-657223"/>
            <a:ext cx="3331751" cy="3331751"/>
          </a:xfrm>
          <a:prstGeom prst="rect">
            <a:avLst/>
          </a:prstGeom>
        </p:spPr>
      </p:pic>
      <p:pic>
        <p:nvPicPr>
          <p:cNvPr id="1070" name="Resim 1069"/>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5875334" y="6962360"/>
            <a:ext cx="5488593" cy="1507483"/>
          </a:xfrm>
          <a:prstGeom prst="rect">
            <a:avLst/>
          </a:prstGeom>
        </p:spPr>
      </p:pic>
      <p:sp>
        <p:nvSpPr>
          <p:cNvPr id="117" name="Metin kutusu 116"/>
          <p:cNvSpPr txBox="1"/>
          <p:nvPr/>
        </p:nvSpPr>
        <p:spPr>
          <a:xfrm>
            <a:off x="22604978" y="1518945"/>
            <a:ext cx="2867342" cy="646331"/>
          </a:xfrm>
          <a:prstGeom prst="rect">
            <a:avLst/>
          </a:prstGeom>
          <a:noFill/>
        </p:spPr>
        <p:txBody>
          <a:bodyPr wrap="square" rtlCol="0">
            <a:spAutoFit/>
          </a:bodyPr>
          <a:lstStyle/>
          <a:p>
            <a:pPr marL="135000" algn="ctr">
              <a:spcBef>
                <a:spcPts val="900"/>
              </a:spcBef>
              <a:spcAft>
                <a:spcPts val="900"/>
              </a:spcAft>
            </a:pPr>
            <a:r>
              <a:rPr lang="tr-TR" sz="3600" b="1" dirty="0">
                <a:solidFill>
                  <a:srgbClr val="FF0000"/>
                </a:solidFill>
              </a:rPr>
              <a:t>MAU</a:t>
            </a:r>
            <a:r>
              <a:rPr lang="tr-TR" sz="3600" dirty="0">
                <a:latin typeface="+mj-lt"/>
              </a:rPr>
              <a:t>SEC</a:t>
            </a:r>
            <a:endParaRPr lang="en-US" sz="2850" dirty="0">
              <a:latin typeface="+mj-lt"/>
            </a:endParaRPr>
          </a:p>
        </p:txBody>
      </p:sp>
      <p:pic>
        <p:nvPicPr>
          <p:cNvPr id="1072" name="Resim 1071"/>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838122" y="1485537"/>
            <a:ext cx="7600019" cy="2164798"/>
          </a:xfrm>
          <a:prstGeom prst="rect">
            <a:avLst/>
          </a:prstGeom>
        </p:spPr>
      </p:pic>
      <p:sp>
        <p:nvSpPr>
          <p:cNvPr id="6" name="Metin kutusu 5"/>
          <p:cNvSpPr txBox="1"/>
          <p:nvPr/>
        </p:nvSpPr>
        <p:spPr>
          <a:xfrm>
            <a:off x="8612814" y="18326100"/>
            <a:ext cx="6426666" cy="8409995"/>
          </a:xfrm>
          <a:prstGeom prst="rect">
            <a:avLst/>
          </a:prstGeom>
          <a:noFill/>
        </p:spPr>
        <p:txBody>
          <a:bodyPr wrap="square" rtlCol="0">
            <a:spAutoFit/>
          </a:bodyPr>
          <a:lstStyle/>
          <a:p>
            <a:endParaRPr lang="tr-TR" sz="1150" dirty="0" smtClean="0"/>
          </a:p>
          <a:p>
            <a:endParaRPr lang="tr-TR" sz="1150" dirty="0"/>
          </a:p>
          <a:p>
            <a:endParaRPr lang="tr-TR" sz="1150" dirty="0"/>
          </a:p>
          <a:p>
            <a:r>
              <a:rPr lang="tr-TR" sz="1150" dirty="0" smtClean="0"/>
              <a:t>Uygulamayı </a:t>
            </a:r>
            <a:r>
              <a:rPr lang="tr-TR" sz="1150" dirty="0"/>
              <a:t>çalıştırdığımız bizi ilk karşılayan ara yüz aynı zaman da işlem olarak da en önce gelir, web uygulamasının tüm veri ve bağlantıların ağacının çıkartılması aşamasına Web Crawl ismi verilmiştir. Aslında yapılan belirli zaman aralıklarıyla sürekli olarak aynı işlemlerin tekrarlanması(linklerin izlenmesi) bu şekilde yazılımın saldırı yapacağı noktaların belirlenmesidir. Web Crawler basit çalışma mantığı grafikte gösterilmiştir</a:t>
            </a:r>
            <a:r>
              <a:rPr lang="tr-TR" sz="1150" dirty="0" smtClean="0"/>
              <a:t>.</a:t>
            </a:r>
          </a:p>
          <a:p>
            <a:endParaRPr lang="tr-TR" sz="1150" dirty="0"/>
          </a:p>
          <a:p>
            <a:pPr marL="285750" indent="-285750">
              <a:buFont typeface="Arial" panose="020B0604020202020204" pitchFamily="34" charset="0"/>
              <a:buChar char="•"/>
            </a:pPr>
            <a:r>
              <a:rPr lang="tr-TR" sz="1150" dirty="0"/>
              <a:t>Web sayfalarını indir</a:t>
            </a:r>
          </a:p>
          <a:p>
            <a:pPr marL="285750" indent="-285750">
              <a:buFont typeface="Arial" panose="020B0604020202020204" pitchFamily="34" charset="0"/>
              <a:buChar char="•"/>
            </a:pPr>
            <a:r>
              <a:rPr lang="tr-TR" sz="1150" dirty="0"/>
              <a:t>Bağlantıları çıkar</a:t>
            </a:r>
          </a:p>
          <a:p>
            <a:pPr marL="285750" indent="-285750">
              <a:buFont typeface="Arial" panose="020B0604020202020204" pitchFamily="34" charset="0"/>
              <a:buChar char="•"/>
            </a:pPr>
            <a:r>
              <a:rPr lang="tr-TR" sz="1150" dirty="0"/>
              <a:t>Anahtar kelimeleri çıkar</a:t>
            </a:r>
          </a:p>
          <a:p>
            <a:pPr marL="285750" indent="-285750">
              <a:buFont typeface="Arial" panose="020B0604020202020204" pitchFamily="34" charset="0"/>
              <a:buChar char="•"/>
            </a:pPr>
            <a:r>
              <a:rPr lang="tr-TR" sz="1150" dirty="0"/>
              <a:t>Kelime ve sayfa bilgisini indexer geçir</a:t>
            </a:r>
          </a:p>
          <a:p>
            <a:pPr marL="285750" indent="-285750">
              <a:buFont typeface="Arial" panose="020B0604020202020204" pitchFamily="34" charset="0"/>
              <a:buChar char="•"/>
            </a:pPr>
            <a:r>
              <a:rPr lang="tr-TR" sz="1150" dirty="0"/>
              <a:t>Bulunduğun bağlantıdan devam et ve aynı adımları tekrarla</a:t>
            </a:r>
            <a:r>
              <a:rPr lang="tr-TR" sz="1150" dirty="0" smtClean="0"/>
              <a:t>.</a:t>
            </a:r>
          </a:p>
          <a:p>
            <a:pPr marL="285750" indent="-285750">
              <a:buFont typeface="Arial" panose="020B0604020202020204" pitchFamily="34" charset="0"/>
              <a:buChar char="•"/>
            </a:pPr>
            <a:endParaRPr lang="tr-TR" sz="1150" dirty="0"/>
          </a:p>
          <a:p>
            <a:pPr marL="285750" indent="-285750">
              <a:buFont typeface="Arial" panose="020B0604020202020204" pitchFamily="34" charset="0"/>
              <a:buChar char="•"/>
            </a:pPr>
            <a:endParaRPr lang="tr-TR" sz="1150" dirty="0" smtClean="0"/>
          </a:p>
          <a:p>
            <a:pPr marL="285750" indent="-285750">
              <a:buFont typeface="Arial" panose="020B0604020202020204" pitchFamily="34" charset="0"/>
              <a:buChar char="•"/>
            </a:pPr>
            <a:endParaRPr lang="tr-TR" sz="1150" dirty="0" smtClean="0"/>
          </a:p>
          <a:p>
            <a:pPr marL="285750" indent="-285750">
              <a:buFont typeface="Arial" panose="020B0604020202020204" pitchFamily="34" charset="0"/>
              <a:buChar char="•"/>
            </a:pPr>
            <a:endParaRPr lang="tr-TR" sz="1150" dirty="0"/>
          </a:p>
          <a:p>
            <a:pPr marL="285750" indent="-285750">
              <a:buFont typeface="Arial" panose="020B0604020202020204" pitchFamily="34" charset="0"/>
              <a:buChar char="•"/>
            </a:pPr>
            <a:endParaRPr lang="tr-TR" sz="1150" dirty="0" smtClean="0"/>
          </a:p>
          <a:p>
            <a:pPr marL="285750" indent="-285750">
              <a:buFont typeface="Arial" panose="020B0604020202020204" pitchFamily="34" charset="0"/>
              <a:buChar char="•"/>
            </a:pPr>
            <a:endParaRPr lang="tr-TR" sz="1150" dirty="0"/>
          </a:p>
          <a:p>
            <a:pPr marL="285750" indent="-285750">
              <a:buFont typeface="Arial" panose="020B0604020202020204" pitchFamily="34" charset="0"/>
              <a:buChar char="•"/>
            </a:pPr>
            <a:endParaRPr lang="tr-TR" sz="1150" dirty="0" smtClean="0"/>
          </a:p>
          <a:p>
            <a:endParaRPr lang="tr-TR" sz="1150" dirty="0"/>
          </a:p>
          <a:p>
            <a:pPr marL="285750" indent="-285750">
              <a:buFont typeface="Arial" panose="020B0604020202020204" pitchFamily="34" charset="0"/>
              <a:buChar char="•"/>
            </a:pPr>
            <a:endParaRPr lang="tr-TR" sz="1150" dirty="0" smtClean="0"/>
          </a:p>
          <a:p>
            <a:pPr marL="285750" indent="-285750">
              <a:buFont typeface="Arial" panose="020B0604020202020204" pitchFamily="34" charset="0"/>
              <a:buChar char="•"/>
            </a:pPr>
            <a:endParaRPr lang="tr-TR" sz="1150" dirty="0"/>
          </a:p>
          <a:p>
            <a:pPr marL="285750" indent="-285750">
              <a:buFont typeface="Arial" panose="020B0604020202020204" pitchFamily="34" charset="0"/>
              <a:buChar char="•"/>
            </a:pPr>
            <a:endParaRPr lang="tr-TR" sz="1150" dirty="0" smtClean="0"/>
          </a:p>
          <a:p>
            <a:pPr marL="285750" indent="-285750">
              <a:buFont typeface="Arial" panose="020B0604020202020204" pitchFamily="34" charset="0"/>
              <a:buChar char="•"/>
            </a:pPr>
            <a:endParaRPr lang="tr-TR" sz="1150" dirty="0"/>
          </a:p>
          <a:p>
            <a:pPr marL="285750" indent="-285750">
              <a:buFont typeface="Arial" panose="020B0604020202020204" pitchFamily="34" charset="0"/>
              <a:buChar char="•"/>
            </a:pPr>
            <a:endParaRPr lang="tr-TR" sz="1150" dirty="0"/>
          </a:p>
          <a:p>
            <a:endParaRPr lang="tr-TR" sz="1150" dirty="0" smtClean="0"/>
          </a:p>
          <a:p>
            <a:endParaRPr lang="tr-TR" sz="1150" dirty="0"/>
          </a:p>
          <a:p>
            <a:endParaRPr lang="tr-TR" sz="1150" dirty="0" smtClean="0"/>
          </a:p>
          <a:p>
            <a:r>
              <a:rPr lang="tr-TR" sz="1150" dirty="0" smtClean="0"/>
              <a:t>Yapılan </a:t>
            </a:r>
            <a:r>
              <a:rPr lang="tr-TR" sz="1150" dirty="0"/>
              <a:t>web uygulamasını web sunucusunda bulunan dosyaları açığa çıkarması veya çalıştırması için kandırmak için Yerel Dosya bir dosya eklemeyi (LFI) kullanabilir. Bir LFI saldırısı, yazılım kodlarının açığa çıkmasına, uzaktan kod yürütülmesine kadar gidebilir. Bu açığın tespiti için aynı şekilde belirli sorgular gönderilerek dönen cevaplar analiz edilir. Aşağıda ki örnekte </a:t>
            </a:r>
            <a:r>
              <a:rPr lang="tr-TR" sz="1150" dirty="0" smtClean="0"/>
              <a:t>saldırgan </a:t>
            </a:r>
            <a:r>
              <a:rPr lang="tr-TR" sz="1150" dirty="0"/>
              <a:t>bulunduğu dizinden ../../ ifadelerini kullanarak başka dizinlere erişmiş hayatta /</a:t>
            </a:r>
            <a:r>
              <a:rPr lang="tr-TR" sz="1150" dirty="0" err="1" smtClean="0"/>
              <a:t>etc</a:t>
            </a:r>
            <a:r>
              <a:rPr lang="tr-TR" sz="1150" dirty="0" smtClean="0"/>
              <a:t>/</a:t>
            </a:r>
            <a:r>
              <a:rPr lang="tr-TR" sz="1150" dirty="0" err="1" smtClean="0"/>
              <a:t>sifre</a:t>
            </a:r>
            <a:r>
              <a:rPr lang="tr-TR" sz="1150" dirty="0" smtClean="0"/>
              <a:t> </a:t>
            </a:r>
            <a:r>
              <a:rPr lang="tr-TR" sz="1150" dirty="0"/>
              <a:t>listesini elde etmiştir.</a:t>
            </a:r>
          </a:p>
          <a:p>
            <a:pPr marL="285750" indent="-285750">
              <a:buFont typeface="Arial" panose="020B0604020202020204" pitchFamily="34" charset="0"/>
              <a:buChar char="•"/>
            </a:pPr>
            <a:endParaRPr lang="tr-TR" sz="1150" dirty="0" smtClean="0"/>
          </a:p>
          <a:p>
            <a:pPr marL="285750" indent="-285750">
              <a:buFont typeface="Arial" panose="020B0604020202020204" pitchFamily="34" charset="0"/>
              <a:buChar char="•"/>
            </a:pPr>
            <a:endParaRPr lang="tr-TR" sz="1150" dirty="0"/>
          </a:p>
          <a:p>
            <a:pPr marL="285750" indent="-285750">
              <a:buFont typeface="Arial" panose="020B0604020202020204" pitchFamily="34" charset="0"/>
              <a:buChar char="•"/>
            </a:pPr>
            <a:endParaRPr lang="tr-TR" sz="1150" dirty="0" smtClean="0"/>
          </a:p>
          <a:p>
            <a:pPr marL="285750" indent="-285750">
              <a:buFont typeface="Arial" panose="020B0604020202020204" pitchFamily="34" charset="0"/>
              <a:buChar char="•"/>
            </a:pPr>
            <a:endParaRPr lang="tr-TR" sz="1150" dirty="0"/>
          </a:p>
          <a:p>
            <a:endParaRPr lang="tr-TR" sz="1150" dirty="0"/>
          </a:p>
          <a:p>
            <a:pPr marL="285750" indent="-285750">
              <a:buFont typeface="Arial" panose="020B0604020202020204" pitchFamily="34" charset="0"/>
              <a:buChar char="•"/>
            </a:pPr>
            <a:endParaRPr lang="tr-TR" sz="1150" dirty="0" smtClean="0"/>
          </a:p>
          <a:p>
            <a:pPr marL="285750" indent="-285750">
              <a:buFont typeface="Arial" panose="020B0604020202020204" pitchFamily="34" charset="0"/>
              <a:buChar char="•"/>
            </a:pPr>
            <a:endParaRPr lang="tr-TR" sz="1150" dirty="0"/>
          </a:p>
          <a:p>
            <a:pPr marL="285750" indent="-285750">
              <a:buFont typeface="Arial" panose="020B0604020202020204" pitchFamily="34" charset="0"/>
              <a:buChar char="•"/>
            </a:pPr>
            <a:endParaRPr lang="tr-TR" sz="1150" dirty="0" smtClean="0"/>
          </a:p>
          <a:p>
            <a:pPr marL="285750" indent="-285750">
              <a:buFont typeface="Arial" panose="020B0604020202020204" pitchFamily="34" charset="0"/>
              <a:buChar char="•"/>
            </a:pPr>
            <a:endParaRPr lang="tr-TR" sz="1150" dirty="0"/>
          </a:p>
          <a:p>
            <a:pPr marL="285750" indent="-285750">
              <a:buFont typeface="Arial" panose="020B0604020202020204" pitchFamily="34" charset="0"/>
              <a:buChar char="•"/>
            </a:pPr>
            <a:endParaRPr lang="tr-TR" sz="1150" dirty="0" smtClean="0"/>
          </a:p>
          <a:p>
            <a:pPr marL="285750" indent="-285750">
              <a:buFont typeface="Arial" panose="020B0604020202020204" pitchFamily="34" charset="0"/>
              <a:buChar char="•"/>
            </a:pPr>
            <a:endParaRPr lang="tr-TR" sz="1150" dirty="0" smtClean="0"/>
          </a:p>
        </p:txBody>
      </p:sp>
      <p:pic>
        <p:nvPicPr>
          <p:cNvPr id="8" name="Resim 7"/>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768152" y="21679767"/>
            <a:ext cx="6115989" cy="2056603"/>
          </a:xfrm>
          <a:prstGeom prst="rect">
            <a:avLst/>
          </a:prstGeom>
        </p:spPr>
      </p:pic>
      <p:pic>
        <p:nvPicPr>
          <p:cNvPr id="13" name="Resim 12"/>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618805" y="25386965"/>
            <a:ext cx="6038651" cy="2213800"/>
          </a:xfrm>
          <a:prstGeom prst="rect">
            <a:avLst/>
          </a:prstGeom>
        </p:spPr>
      </p:pic>
      <p:sp>
        <p:nvSpPr>
          <p:cNvPr id="2" name="Dikdörtgen 1"/>
          <p:cNvSpPr/>
          <p:nvPr/>
        </p:nvSpPr>
        <p:spPr>
          <a:xfrm>
            <a:off x="11237593" y="9177683"/>
            <a:ext cx="692818" cy="369332"/>
          </a:xfrm>
          <a:prstGeom prst="rect">
            <a:avLst/>
          </a:prstGeom>
        </p:spPr>
        <p:txBody>
          <a:bodyPr wrap="none">
            <a:spAutoFit/>
          </a:bodyPr>
          <a:lstStyle/>
          <a:p>
            <a:r>
              <a:rPr lang="tr-TR" b="1" dirty="0"/>
              <a:t>GİRİŞ</a:t>
            </a:r>
          </a:p>
        </p:txBody>
      </p:sp>
      <p:sp>
        <p:nvSpPr>
          <p:cNvPr id="59" name="Dikdörtgen 58"/>
          <p:cNvSpPr/>
          <p:nvPr/>
        </p:nvSpPr>
        <p:spPr>
          <a:xfrm>
            <a:off x="11301595" y="4146452"/>
            <a:ext cx="673069" cy="369332"/>
          </a:xfrm>
          <a:prstGeom prst="rect">
            <a:avLst/>
          </a:prstGeom>
        </p:spPr>
        <p:txBody>
          <a:bodyPr wrap="none">
            <a:spAutoFit/>
          </a:bodyPr>
          <a:lstStyle/>
          <a:p>
            <a:r>
              <a:rPr lang="tr-TR" b="1" dirty="0" smtClean="0"/>
              <a:t>ÖZET</a:t>
            </a:r>
            <a:endParaRPr lang="tr-TR" b="1" dirty="0"/>
          </a:p>
        </p:txBody>
      </p:sp>
      <p:sp>
        <p:nvSpPr>
          <p:cNvPr id="60" name="Dikdörtgen 59"/>
          <p:cNvSpPr/>
          <p:nvPr/>
        </p:nvSpPr>
        <p:spPr>
          <a:xfrm>
            <a:off x="11067995" y="18240522"/>
            <a:ext cx="1032014" cy="369332"/>
          </a:xfrm>
          <a:prstGeom prst="rect">
            <a:avLst/>
          </a:prstGeom>
        </p:spPr>
        <p:txBody>
          <a:bodyPr wrap="none">
            <a:spAutoFit/>
          </a:bodyPr>
          <a:lstStyle/>
          <a:p>
            <a:r>
              <a:rPr lang="tr-TR" b="1" dirty="0" smtClean="0"/>
              <a:t>YÖNTEM</a:t>
            </a:r>
            <a:endParaRPr lang="tr-TR" b="1" dirty="0"/>
          </a:p>
        </p:txBody>
      </p:sp>
      <p:sp>
        <p:nvSpPr>
          <p:cNvPr id="64" name="Dikdörtgen 63"/>
          <p:cNvSpPr/>
          <p:nvPr/>
        </p:nvSpPr>
        <p:spPr>
          <a:xfrm>
            <a:off x="38028868" y="9203307"/>
            <a:ext cx="1135247" cy="369332"/>
          </a:xfrm>
          <a:prstGeom prst="rect">
            <a:avLst/>
          </a:prstGeom>
        </p:spPr>
        <p:txBody>
          <a:bodyPr wrap="none">
            <a:spAutoFit/>
          </a:bodyPr>
          <a:lstStyle/>
          <a:p>
            <a:r>
              <a:rPr lang="tr-TR" b="1" dirty="0"/>
              <a:t>ÖNERİLER</a:t>
            </a:r>
          </a:p>
        </p:txBody>
      </p:sp>
      <p:sp>
        <p:nvSpPr>
          <p:cNvPr id="65" name="Dikdörtgen 64"/>
          <p:cNvSpPr/>
          <p:nvPr/>
        </p:nvSpPr>
        <p:spPr>
          <a:xfrm>
            <a:off x="37501513" y="4121237"/>
            <a:ext cx="2189958" cy="369332"/>
          </a:xfrm>
          <a:prstGeom prst="rect">
            <a:avLst/>
          </a:prstGeom>
        </p:spPr>
        <p:txBody>
          <a:bodyPr wrap="none">
            <a:spAutoFit/>
          </a:bodyPr>
          <a:lstStyle/>
          <a:p>
            <a:r>
              <a:rPr lang="tr-TR" b="1" dirty="0"/>
              <a:t>SONUÇ ve TARTIŞMA</a:t>
            </a:r>
          </a:p>
        </p:txBody>
      </p:sp>
      <p:sp>
        <p:nvSpPr>
          <p:cNvPr id="68" name="Dikdörtgen 67"/>
          <p:cNvSpPr/>
          <p:nvPr/>
        </p:nvSpPr>
        <p:spPr>
          <a:xfrm>
            <a:off x="37944184" y="18403017"/>
            <a:ext cx="1337610" cy="369332"/>
          </a:xfrm>
          <a:prstGeom prst="rect">
            <a:avLst/>
          </a:prstGeom>
        </p:spPr>
        <p:txBody>
          <a:bodyPr wrap="none">
            <a:spAutoFit/>
          </a:bodyPr>
          <a:lstStyle/>
          <a:p>
            <a:r>
              <a:rPr lang="tr-TR" b="1" dirty="0"/>
              <a:t>KAYNAKLAR</a:t>
            </a:r>
          </a:p>
        </p:txBody>
      </p:sp>
    </p:spTree>
    <p:extLst>
      <p:ext uri="{BB962C8B-B14F-4D97-AF65-F5344CB8AC3E}">
        <p14:creationId xmlns:p14="http://schemas.microsoft.com/office/powerpoint/2010/main" val="479649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TotalTime>
  <Words>1308</Words>
  <Application>Microsoft Office PowerPoint</Application>
  <PresentationFormat>Özel</PresentationFormat>
  <Paragraphs>163</Paragraphs>
  <Slides>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Calibri Light</vt:lpstr>
      <vt:lpstr>Office Teması</vt:lpstr>
      <vt:lpstr>PowerPoint Sunusu</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Oruç Raif Önvural</dc:creator>
  <cp:lastModifiedBy>Microsoft hesabı</cp:lastModifiedBy>
  <cp:revision>61</cp:revision>
  <dcterms:created xsi:type="dcterms:W3CDTF">2021-04-16T10:58:52Z</dcterms:created>
  <dcterms:modified xsi:type="dcterms:W3CDTF">2021-06-04T08:31:33Z</dcterms:modified>
</cp:coreProperties>
</file>